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69" r:id="rId3"/>
    <p:sldId id="271" r:id="rId4"/>
    <p:sldId id="277" r:id="rId5"/>
    <p:sldId id="272" r:id="rId6"/>
    <p:sldId id="278" r:id="rId7"/>
    <p:sldId id="287" r:id="rId8"/>
    <p:sldId id="257" r:id="rId9"/>
    <p:sldId id="279" r:id="rId10"/>
    <p:sldId id="280" r:id="rId11"/>
    <p:sldId id="281" r:id="rId12"/>
    <p:sldId id="282" r:id="rId13"/>
    <p:sldId id="283" r:id="rId14"/>
    <p:sldId id="284" r:id="rId15"/>
    <p:sldId id="285" r:id="rId16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le Kennell" initials="DK" lastIdx="1" clrIdx="0">
    <p:extLst>
      <p:ext uri="{19B8F6BF-5375-455C-9EA6-DF929625EA0E}">
        <p15:presenceInfo xmlns:p15="http://schemas.microsoft.com/office/powerpoint/2012/main" userId="S-1-5-21-3080939372-1322785932-1746061403-574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0099FF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144F2-3992-4B6C-B3EB-8075F08499F5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40D08-DB2F-46B2-B0CA-70CB89DB66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778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Today’s assembly is about air pollution.</a:t>
            </a:r>
            <a:r>
              <a:rPr lang="en-US" b="1" baseline="0" dirty="0"/>
              <a:t>  </a:t>
            </a:r>
          </a:p>
          <a:p>
            <a:endParaRPr lang="en-US" baseline="0" dirty="0"/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Here’s a normal, busy high street. Can you see any pollution?</a:t>
            </a:r>
          </a:p>
          <a:p>
            <a:endParaRPr lang="en-US" baseline="0" dirty="0"/>
          </a:p>
          <a:p>
            <a:r>
              <a:rPr lang="en-US" baseline="0" dirty="0"/>
              <a:t>Then close-up of vehicle exhaust from cars. Nasty stuff coming up from back of cars – fumes. </a:t>
            </a:r>
          </a:p>
          <a:p>
            <a:endParaRPr lang="en-US" baseline="0" dirty="0"/>
          </a:p>
          <a:p>
            <a:r>
              <a:rPr lang="en-US" baseline="0" dirty="0"/>
              <a:t>Then heavily congested from main road highway – what do you think happens - nasty stuff from cars? Where does it go? Show people on the street</a:t>
            </a:r>
          </a:p>
          <a:p>
            <a:endParaRPr lang="en-US" baseline="0" dirty="0"/>
          </a:p>
          <a:p>
            <a:endParaRPr lang="en-US" baseline="0" dirty="0"/>
          </a:p>
          <a:p>
            <a:r>
              <a:rPr lang="en-US" baseline="0" dirty="0"/>
              <a:t>Images from BBC and </a:t>
            </a:r>
            <a:r>
              <a:rPr lang="en-US" baseline="0" dirty="0" err="1"/>
              <a:t>Alamy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75D66-A90E-46B4-9B06-4943090635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240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9EA7F-E36E-4CF1-9696-361BAED18C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2A576C9-53BB-4946-8498-C5117A68F8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D00B29-CA08-46EE-AF60-18E8A6175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AE4-E9D4-4B74-9CD2-CBCE304F600E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FFCF5A-26E5-4611-87EC-FF7A413EE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E2321-F731-4413-BA3D-7AA648A63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E5D8-50AB-4D44-8F05-6153C9E1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6778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2E1CDC-6077-4AB3-A505-1B8A67BE6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986807-957B-4ACC-AD3A-8D6A6D586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240516-0C64-47F4-970D-087C5DCB27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AE4-E9D4-4B74-9CD2-CBCE304F600E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2F0033-4997-4AA9-A8E5-95FD6779A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920614-C833-40B9-8030-DF79E57B4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E5D8-50AB-4D44-8F05-6153C9E1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7162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6C3DB7-183C-4023-8A07-38A78BC5F9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1FF41B-3952-4645-BC0F-58B950C0A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39381-9B29-4985-846E-5807D9E267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AE4-E9D4-4B74-9CD2-CBCE304F600E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C649C9-27B8-4A9D-9857-66C8E5135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ED0E0-AFE5-40FE-AEA7-F049743AB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E5D8-50AB-4D44-8F05-6153C9E1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53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A57A30-D809-42D2-9074-C970A28FA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F3DF0-0A0F-4436-A2B5-36B047EF4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BB6B1D-A278-4ACC-AEED-A24751C01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AE4-E9D4-4B74-9CD2-CBCE304F600E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D7E90F-1332-4C97-8C35-284A5DBE2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AABC5-4D1C-4427-AE1E-97428D940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E5D8-50AB-4D44-8F05-6153C9E1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403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23511C-7A66-4F85-A97E-0333D18B2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435956-FDE1-41D7-9D05-C2E06C982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DD543-19A6-4EDA-A6EF-BDB43FA36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AE4-E9D4-4B74-9CD2-CBCE304F600E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4C0E50-5EEA-4DFD-B349-6EEA7A553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9603F-B9AA-4CA2-A598-CDF43F5BA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E5D8-50AB-4D44-8F05-6153C9E1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5729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E2ECB-BE75-4A25-8C03-E49FBC57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70DBE-93E8-4657-A780-DD67A40458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A58D6A-4F2A-480B-B223-443E9E1CD0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DC2000-9173-48A5-AEF9-F0A7EE9D3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AE4-E9D4-4B74-9CD2-CBCE304F600E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6E0D86-B4C3-4553-A705-9656BA7050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6FE2F-65EA-4D4E-B0E7-4E1D4729B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E5D8-50AB-4D44-8F05-6153C9E1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1986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675AE8-F555-49A6-B3B1-4B72C0FAF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1A19D8-FA69-472E-B9E9-88B01DF3A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2E8F6A-4E3B-4EE8-8BB8-26AEC894EB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3510F-704A-41D7-8863-32D880BC76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1A450A-F572-4BC9-9102-DC8EA2D9E8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8505C6-DFAC-44EB-BC0F-5F0A3D345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AE4-E9D4-4B74-9CD2-CBCE304F600E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6E718F-3956-414A-AC51-019078834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2AD107A-B110-4476-A071-9CD09A4D0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E5D8-50AB-4D44-8F05-6153C9E1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873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98CA-E0A0-405B-9D59-9BF1CE81C8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1517519-6363-43A1-82AB-FAFD8749B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AE4-E9D4-4B74-9CD2-CBCE304F600E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D0C2B71-887E-4073-9923-2B301F06D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F281E8-DE73-4DE7-B697-AE79BE315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E5D8-50AB-4D44-8F05-6153C9E1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699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43C692-5D2E-4C8A-85A1-1DCB4DECE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AE4-E9D4-4B74-9CD2-CBCE304F600E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00FEE8-632F-4F84-9E63-2B6EE0E8E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71496D-9252-4236-B434-D7794800E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E5D8-50AB-4D44-8F05-6153C9E1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514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8A57A-67A7-4325-A11D-A85CA581D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CF858-5249-4682-BE45-C7059E6CEC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3C85A5-7EC3-4706-AA46-E3098FBD3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2526E6-9491-4ACF-BE30-02C895B07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AE4-E9D4-4B74-9CD2-CBCE304F600E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A7CB09-9299-4066-B06F-614D956146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D920E0-4D88-4731-82F4-66FA82729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E5D8-50AB-4D44-8F05-6153C9E1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8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72DF1-6549-468A-A1CB-4700FE2F6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D7A8CE1-D8F8-47EA-9C09-8C620999C3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7EC41E-9E80-4852-B93F-B228DAAA5C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66463-5E14-4AAD-B28F-A906F6C9E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BFAE4-E9D4-4B74-9CD2-CBCE304F600E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406D33-B033-4E4A-B317-21B5D83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3CBF85-429C-4650-A7BC-97881DCEC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C4E5D8-50AB-4D44-8F05-6153C9E1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3870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C2A897-6C44-40C9-A355-DE1406B4C8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6CFD06-B290-4A63-B562-42A8AE257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5752A-9D57-4E77-9AE7-14368C8CE4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BFAE4-E9D4-4B74-9CD2-CBCE304F600E}" type="datetimeFigureOut">
              <a:rPr lang="en-GB" smtClean="0"/>
              <a:t>17/12/2019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811476-FEA4-41D6-A61A-689FEA874A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86933-472E-4211-A513-A963FEA9DF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C4E5D8-50AB-4D44-8F05-6153C9E10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114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2.svg"/><Relationship Id="rId21" Type="http://schemas.openxmlformats.org/officeDocument/2006/relationships/image" Target="../media/image23.svg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17" Type="http://schemas.openxmlformats.org/officeDocument/2006/relationships/hyperlink" Target="https://openclipart.org/detail/196130/volcano-by-scout-196130" TargetMode="External"/><Relationship Id="rId25" Type="http://schemas.openxmlformats.org/officeDocument/2006/relationships/image" Target="../media/image27.sv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2.png"/><Relationship Id="rId29" Type="http://schemas.openxmlformats.org/officeDocument/2006/relationships/hyperlink" Target="http://pngimg.com/download/38145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svg"/><Relationship Id="rId24" Type="http://schemas.openxmlformats.org/officeDocument/2006/relationships/image" Target="../media/image26.png"/><Relationship Id="rId5" Type="http://schemas.openxmlformats.org/officeDocument/2006/relationships/image" Target="../media/image8.svg"/><Relationship Id="rId15" Type="http://schemas.openxmlformats.org/officeDocument/2006/relationships/image" Target="../media/image18.svg"/><Relationship Id="rId23" Type="http://schemas.openxmlformats.org/officeDocument/2006/relationships/image" Target="../media/image25.svg"/><Relationship Id="rId28" Type="http://schemas.openxmlformats.org/officeDocument/2006/relationships/image" Target="../media/image30.png"/><Relationship Id="rId10" Type="http://schemas.openxmlformats.org/officeDocument/2006/relationships/image" Target="../media/image13.png"/><Relationship Id="rId19" Type="http://schemas.openxmlformats.org/officeDocument/2006/relationships/image" Target="../media/image21.svg"/><Relationship Id="rId4" Type="http://schemas.openxmlformats.org/officeDocument/2006/relationships/image" Target="../media/image7.png"/><Relationship Id="rId9" Type="http://schemas.openxmlformats.org/officeDocument/2006/relationships/image" Target="../media/image12.svg"/><Relationship Id="rId14" Type="http://schemas.openxmlformats.org/officeDocument/2006/relationships/image" Target="../media/image17.png"/><Relationship Id="rId22" Type="http://schemas.openxmlformats.org/officeDocument/2006/relationships/image" Target="../media/image24.png"/><Relationship Id="rId27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ngimg.com/download/38145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pngall.com/light-bulb-png" TargetMode="External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1.svg"/><Relationship Id="rId3" Type="http://schemas.openxmlformats.org/officeDocument/2006/relationships/image" Target="../media/image2.svg"/><Relationship Id="rId7" Type="http://schemas.openxmlformats.org/officeDocument/2006/relationships/image" Target="../media/image36.svg"/><Relationship Id="rId12" Type="http://schemas.openxmlformats.org/officeDocument/2006/relationships/image" Target="../media/image4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5.png"/><Relationship Id="rId11" Type="http://schemas.openxmlformats.org/officeDocument/2006/relationships/image" Target="../media/image39.svg"/><Relationship Id="rId5" Type="http://schemas.openxmlformats.org/officeDocument/2006/relationships/image" Target="../media/image34.svg"/><Relationship Id="rId10" Type="http://schemas.openxmlformats.org/officeDocument/2006/relationships/image" Target="../media/image38.png"/><Relationship Id="rId4" Type="http://schemas.openxmlformats.org/officeDocument/2006/relationships/image" Target="../media/image33.png"/><Relationship Id="rId9" Type="http://schemas.openxmlformats.org/officeDocument/2006/relationships/hyperlink" Target="https://openclipart.org/detail/193710/scooter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9F5A6EC-C86F-4024-B4FE-A3737C2E1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315501" y="-1913612"/>
            <a:ext cx="9855832" cy="9855832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442F78F3-65E7-4507-BC55-BB50902775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02961" y="2998271"/>
            <a:ext cx="9144000" cy="2387600"/>
          </a:xfrm>
        </p:spPr>
        <p:txBody>
          <a:bodyPr>
            <a:noAutofit/>
          </a:bodyPr>
          <a:lstStyle/>
          <a:p>
            <a:r>
              <a:rPr lang="en-GB" sz="10000" dirty="0">
                <a:latin typeface="Impact" panose="020B0806030902050204" pitchFamily="34" charset="0"/>
              </a:rPr>
              <a:t>WHAT IS AIR QUALITY?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53109A9-9DC2-4134-8029-EC6E4DA039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7599229" y="-824257"/>
            <a:ext cx="4592771" cy="45927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DF9D6D-5391-42FE-802C-D7CCB1C6E4C4}"/>
              </a:ext>
            </a:extLst>
          </p:cNvPr>
          <p:cNvSpPr txBox="1"/>
          <p:nvPr/>
        </p:nvSpPr>
        <p:spPr>
          <a:xfrm>
            <a:off x="8656536" y="1234682"/>
            <a:ext cx="24781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Impact" panose="020B0806030902050204" pitchFamily="34" charset="0"/>
              </a:rPr>
              <a:t>How clean the air is around us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5176F-F3C6-417F-B590-843DF816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0331" y="4433371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5024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1855844-0CCC-4BAA-A9BB-D342FF295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47" y="165074"/>
            <a:ext cx="9240698" cy="6486447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6040704-F7AE-45A3-A885-3AC2F6AB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B. You can always see air pollution</a:t>
            </a:r>
          </a:p>
        </p:txBody>
      </p:sp>
    </p:spTree>
    <p:extLst>
      <p:ext uri="{BB962C8B-B14F-4D97-AF65-F5344CB8AC3E}">
        <p14:creationId xmlns:p14="http://schemas.microsoft.com/office/powerpoint/2010/main" val="21413007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2983D7-CC7E-49DD-B915-7617F2C61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896" y="235976"/>
            <a:ext cx="9227919" cy="6442464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E9A23A-6A4E-4998-AFFB-691E65655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C. Walking on the inside of the pavement and away from the road can help you breathe in fewer car fumes</a:t>
            </a:r>
          </a:p>
        </p:txBody>
      </p:sp>
    </p:spTree>
    <p:extLst>
      <p:ext uri="{BB962C8B-B14F-4D97-AF65-F5344CB8AC3E}">
        <p14:creationId xmlns:p14="http://schemas.microsoft.com/office/powerpoint/2010/main" val="1548436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BC1799-FE09-43E4-8DF4-A68428FE46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300" y="294969"/>
            <a:ext cx="8948675" cy="6312308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21B50A-C612-487E-AB3A-FC8F485E9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D. You can always smell air pollution</a:t>
            </a:r>
          </a:p>
        </p:txBody>
      </p:sp>
    </p:spTree>
    <p:extLst>
      <p:ext uri="{BB962C8B-B14F-4D97-AF65-F5344CB8AC3E}">
        <p14:creationId xmlns:p14="http://schemas.microsoft.com/office/powerpoint/2010/main" val="26340660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C9D24-34A1-4546-94ED-163DE757BB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845" y="115883"/>
            <a:ext cx="9386105" cy="6624129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C011510-9470-4B43-8480-E288BB0613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E. The surface area for gases to diffuse through in human lungs is roughly the same size as a tennis court</a:t>
            </a:r>
          </a:p>
        </p:txBody>
      </p:sp>
    </p:spTree>
    <p:extLst>
      <p:ext uri="{BB962C8B-B14F-4D97-AF65-F5344CB8AC3E}">
        <p14:creationId xmlns:p14="http://schemas.microsoft.com/office/powerpoint/2010/main" val="30296530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1EACB9-F163-4731-97E0-62407FEFF8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598" y="165828"/>
            <a:ext cx="9095875" cy="6485693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5236C3-0507-46F4-B7F9-83BB124EA8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F. It's always better to be inside a car to protect you from air pollution</a:t>
            </a:r>
          </a:p>
        </p:txBody>
      </p:sp>
    </p:spTree>
    <p:extLst>
      <p:ext uri="{BB962C8B-B14F-4D97-AF65-F5344CB8AC3E}">
        <p14:creationId xmlns:p14="http://schemas.microsoft.com/office/powerpoint/2010/main" val="777806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ACF3899-845E-4B07-89CE-0A2DA17BF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8000" y="132734"/>
            <a:ext cx="9396207" cy="6577781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8D07FD7-797E-4889-9688-CD2F86AC6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True: A, C, E</a:t>
            </a:r>
            <a:br>
              <a:rPr lang="en-GB" dirty="0"/>
            </a:br>
            <a:r>
              <a:rPr lang="en-GB" dirty="0"/>
              <a:t>False: B, D, F</a:t>
            </a:r>
          </a:p>
        </p:txBody>
      </p:sp>
    </p:spTree>
    <p:extLst>
      <p:ext uri="{BB962C8B-B14F-4D97-AF65-F5344CB8AC3E}">
        <p14:creationId xmlns:p14="http://schemas.microsoft.com/office/powerpoint/2010/main" val="2861974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xhaust fumes emitted from a car exhaust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5" r="8270"/>
          <a:stretch/>
        </p:blipFill>
        <p:spPr bwMode="auto">
          <a:xfrm>
            <a:off x="7093187" y="2066510"/>
            <a:ext cx="5098813" cy="460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busy road, with a traffic jam. Buses, vans and cars can be seen in the line of traffic. There are road work signs to the left and buildings in the background.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36"/>
          <a:stretch/>
        </p:blipFill>
        <p:spPr>
          <a:xfrm>
            <a:off x="2201334" y="2082055"/>
            <a:ext cx="4844817" cy="4603358"/>
          </a:xfrm>
          <a:prstGeom prst="rect">
            <a:avLst/>
          </a:prstGeom>
        </p:spPr>
      </p:pic>
      <p:pic>
        <p:nvPicPr>
          <p:cNvPr id="4" name="Picture 3" descr="A busy high street showing shops on the left and lots of people walking on the pavement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22497" r="72763" b="10562"/>
          <a:stretch/>
        </p:blipFill>
        <p:spPr>
          <a:xfrm>
            <a:off x="0" y="2077388"/>
            <a:ext cx="2144889" cy="4590816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1FB50207-74CA-4A6D-9C9F-5C39588E886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407988"/>
            <a:ext cx="10515600" cy="132556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4800" dirty="0">
                <a:latin typeface="Impact" panose="020B0806030902050204" pitchFamily="34" charset="0"/>
              </a:rPr>
              <a:t>Where is the air pollution coming from?</a:t>
            </a:r>
            <a:endParaRPr lang="en-GB" sz="3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14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B677F0-A6CA-48B6-84B1-5F71585C8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4824" y="-1364972"/>
            <a:ext cx="9855832" cy="9855832"/>
          </a:xfrm>
          <a:prstGeom prst="rect">
            <a:avLst/>
          </a:prstGeom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802A19A5-CD23-431D-9755-5B207F5DF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9050" y="3562944"/>
            <a:ext cx="10515600" cy="1325563"/>
          </a:xfrm>
        </p:spPr>
        <p:txBody>
          <a:bodyPr>
            <a:noAutofit/>
          </a:bodyPr>
          <a:lstStyle/>
          <a:p>
            <a:pPr algn="l"/>
            <a:r>
              <a:rPr lang="en-GB" sz="8000" dirty="0">
                <a:latin typeface="Impact" panose="020B0806030902050204" pitchFamily="34" charset="0"/>
              </a:rPr>
              <a:t>WHERE DOES </a:t>
            </a:r>
            <a:br>
              <a:rPr lang="en-GB" sz="8000" dirty="0">
                <a:latin typeface="Impact" panose="020B0806030902050204" pitchFamily="34" charset="0"/>
              </a:rPr>
            </a:br>
            <a:r>
              <a:rPr lang="en-GB" sz="8000" dirty="0">
                <a:latin typeface="Impact" panose="020B0806030902050204" pitchFamily="34" charset="0"/>
              </a:rPr>
              <a:t>AIR POLLUTION </a:t>
            </a:r>
            <a:br>
              <a:rPr lang="en-GB" sz="8000" dirty="0">
                <a:latin typeface="Impact" panose="020B0806030902050204" pitchFamily="34" charset="0"/>
              </a:rPr>
            </a:br>
            <a:r>
              <a:rPr lang="en-GB" sz="8000" dirty="0">
                <a:latin typeface="Impact" panose="020B0806030902050204" pitchFamily="34" charset="0"/>
              </a:rPr>
              <a:t>COME FROM?</a:t>
            </a:r>
          </a:p>
        </p:txBody>
      </p:sp>
      <p:sp>
        <p:nvSpPr>
          <p:cNvPr id="4" name="Speech Bubble: Oval 3">
            <a:extLst>
              <a:ext uri="{FF2B5EF4-FFF2-40B4-BE49-F238E27FC236}">
                <a16:creationId xmlns:a16="http://schemas.microsoft.com/office/drawing/2014/main" id="{1176DFB9-FD3E-444D-B28B-6A34550DBD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21344" y="872196"/>
            <a:ext cx="2637782" cy="1977624"/>
          </a:xfrm>
          <a:prstGeom prst="wedgeEllipse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A1BF1A-3937-4CA9-B77E-3B98D16B3E1A}"/>
              </a:ext>
            </a:extLst>
          </p:cNvPr>
          <p:cNvSpPr txBox="1"/>
          <p:nvPr/>
        </p:nvSpPr>
        <p:spPr>
          <a:xfrm>
            <a:off x="1209821" y="1280160"/>
            <a:ext cx="22226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latin typeface="Impact" panose="020B0806030902050204" pitchFamily="34" charset="0"/>
              </a:rPr>
              <a:t>Your first challenge…</a:t>
            </a:r>
          </a:p>
        </p:txBody>
      </p:sp>
    </p:spTree>
    <p:extLst>
      <p:ext uri="{BB962C8B-B14F-4D97-AF65-F5344CB8AC3E}">
        <p14:creationId xmlns:p14="http://schemas.microsoft.com/office/powerpoint/2010/main" val="797228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5372223C-706F-44D7-AAA0-8E3D47F8CB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66586" y="-1144052"/>
            <a:ext cx="5436814" cy="5436814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2E5ABB88-0D7C-4114-9A22-F3DF280F07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81239" y="2325088"/>
            <a:ext cx="5436814" cy="543681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F12EA7D7-672D-48F4-A82A-479A101838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19769" y="-1134672"/>
            <a:ext cx="5436814" cy="543681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172B5825-53BF-44B6-9961-7F213CABB7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01330" y="2325088"/>
            <a:ext cx="5436814" cy="5436814"/>
          </a:xfrm>
          <a:prstGeom prst="rect">
            <a:avLst/>
          </a:prstGeom>
        </p:spPr>
      </p:pic>
      <p:grpSp>
        <p:nvGrpSpPr>
          <p:cNvPr id="12" name="Group 11" descr="lots of vehicles, including a car, aeroplane, bus, lorry, motorbike and a train">
            <a:extLst>
              <a:ext uri="{FF2B5EF4-FFF2-40B4-BE49-F238E27FC236}">
                <a16:creationId xmlns:a16="http://schemas.microsoft.com/office/drawing/2014/main" id="{70B4099D-1D18-4484-8D7B-333CDAD8ADC1}"/>
              </a:ext>
            </a:extLst>
          </p:cNvPr>
          <p:cNvGrpSpPr/>
          <p:nvPr/>
        </p:nvGrpSpPr>
        <p:grpSpPr>
          <a:xfrm>
            <a:off x="996841" y="3724533"/>
            <a:ext cx="4158341" cy="3185515"/>
            <a:chOff x="996841" y="3724533"/>
            <a:chExt cx="4158341" cy="3185515"/>
          </a:xfrm>
        </p:grpSpPr>
        <p:pic>
          <p:nvPicPr>
            <p:cNvPr id="18" name="Graphic 17" descr="Airplane">
              <a:extLst>
                <a:ext uri="{FF2B5EF4-FFF2-40B4-BE49-F238E27FC236}">
                  <a16:creationId xmlns:a16="http://schemas.microsoft.com/office/drawing/2014/main" id="{852B4E21-119C-4CF4-B035-4CFBC52261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 rot="4649495">
              <a:off x="2380055" y="3724533"/>
              <a:ext cx="692212" cy="692212"/>
            </a:xfrm>
            <a:prstGeom prst="rect">
              <a:avLst/>
            </a:prstGeom>
          </p:spPr>
        </p:pic>
        <p:pic>
          <p:nvPicPr>
            <p:cNvPr id="19" name="Graphic 18" descr="Train">
              <a:extLst>
                <a:ext uri="{FF2B5EF4-FFF2-40B4-BE49-F238E27FC236}">
                  <a16:creationId xmlns:a16="http://schemas.microsoft.com/office/drawing/2014/main" id="{4BB78D2D-36C5-4B22-B1BA-D66C92F230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94259" y="5208420"/>
              <a:ext cx="1060923" cy="1060923"/>
            </a:xfrm>
            <a:prstGeom prst="rect">
              <a:avLst/>
            </a:prstGeom>
          </p:spPr>
        </p:pic>
        <p:pic>
          <p:nvPicPr>
            <p:cNvPr id="20" name="Graphic 19" descr="Bus">
              <a:extLst>
                <a:ext uri="{FF2B5EF4-FFF2-40B4-BE49-F238E27FC236}">
                  <a16:creationId xmlns:a16="http://schemas.microsoft.com/office/drawing/2014/main" id="{8C0221AE-E454-406D-8263-9D2A648D7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773185" y="4178192"/>
              <a:ext cx="1080994" cy="1080994"/>
            </a:xfrm>
            <a:prstGeom prst="rect">
              <a:avLst/>
            </a:prstGeom>
          </p:spPr>
        </p:pic>
        <p:pic>
          <p:nvPicPr>
            <p:cNvPr id="21" name="Graphic 20" descr="Car">
              <a:extLst>
                <a:ext uri="{FF2B5EF4-FFF2-40B4-BE49-F238E27FC236}">
                  <a16:creationId xmlns:a16="http://schemas.microsoft.com/office/drawing/2014/main" id="{F0A78F02-D96D-493E-9986-A19202198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227435" y="4917961"/>
              <a:ext cx="1992087" cy="1992087"/>
            </a:xfrm>
            <a:prstGeom prst="rect">
              <a:avLst/>
            </a:prstGeom>
          </p:spPr>
        </p:pic>
        <p:pic>
          <p:nvPicPr>
            <p:cNvPr id="23" name="Graphic 22" descr="Truck">
              <a:extLst>
                <a:ext uri="{FF2B5EF4-FFF2-40B4-BE49-F238E27FC236}">
                  <a16:creationId xmlns:a16="http://schemas.microsoft.com/office/drawing/2014/main" id="{27A856D1-7BCF-46D6-B22E-3D3D40710A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880718" y="4653610"/>
              <a:ext cx="1363470" cy="1363470"/>
            </a:xfrm>
            <a:prstGeom prst="rect">
              <a:avLst/>
            </a:prstGeom>
          </p:spPr>
        </p:pic>
        <p:pic>
          <p:nvPicPr>
            <p:cNvPr id="25" name="Graphic 24" descr="Motorcycle">
              <a:extLst>
                <a:ext uri="{FF2B5EF4-FFF2-40B4-BE49-F238E27FC236}">
                  <a16:creationId xmlns:a16="http://schemas.microsoft.com/office/drawing/2014/main" id="{400F4295-CA50-4F8E-BD61-92C08843B9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996841" y="4730489"/>
              <a:ext cx="772573" cy="772573"/>
            </a:xfrm>
            <a:prstGeom prst="rect">
              <a:avLst/>
            </a:prstGeom>
          </p:spPr>
        </p:pic>
      </p:grpSp>
      <p:pic>
        <p:nvPicPr>
          <p:cNvPr id="27" name="Picture 26" descr="Volcano">
            <a:extLst>
              <a:ext uri="{FF2B5EF4-FFF2-40B4-BE49-F238E27FC236}">
                <a16:creationId xmlns:a16="http://schemas.microsoft.com/office/drawing/2014/main" id="{4C98CC5C-1A89-4708-B3A8-79A51138268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7"/>
              </a:ext>
            </a:extLst>
          </a:blip>
          <a:stretch>
            <a:fillRect/>
          </a:stretch>
        </p:blipFill>
        <p:spPr>
          <a:xfrm>
            <a:off x="7686261" y="691983"/>
            <a:ext cx="2259736" cy="1987826"/>
          </a:xfrm>
          <a:prstGeom prst="rect">
            <a:avLst/>
          </a:prstGeom>
        </p:spPr>
      </p:pic>
      <p:grpSp>
        <p:nvGrpSpPr>
          <p:cNvPr id="11" name="Group 10" descr="A building site scene, with buildings and construction vehicles">
            <a:extLst>
              <a:ext uri="{FF2B5EF4-FFF2-40B4-BE49-F238E27FC236}">
                <a16:creationId xmlns:a16="http://schemas.microsoft.com/office/drawing/2014/main" id="{B1E47A6D-5971-4C95-8E0A-B739FA277A75}"/>
              </a:ext>
            </a:extLst>
          </p:cNvPr>
          <p:cNvGrpSpPr/>
          <p:nvPr/>
        </p:nvGrpSpPr>
        <p:grpSpPr>
          <a:xfrm>
            <a:off x="996841" y="412477"/>
            <a:ext cx="3763070" cy="2844826"/>
            <a:chOff x="996841" y="412477"/>
            <a:chExt cx="3763070" cy="2844826"/>
          </a:xfrm>
        </p:grpSpPr>
        <p:pic>
          <p:nvPicPr>
            <p:cNvPr id="16" name="Graphic 15" descr="Excavator">
              <a:extLst>
                <a:ext uri="{FF2B5EF4-FFF2-40B4-BE49-F238E27FC236}">
                  <a16:creationId xmlns:a16="http://schemas.microsoft.com/office/drawing/2014/main" id="{3BF0AC51-1662-4011-9B71-B6868207F1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939510" y="412477"/>
              <a:ext cx="1346476" cy="1346476"/>
            </a:xfrm>
            <a:prstGeom prst="rect">
              <a:avLst/>
            </a:prstGeom>
          </p:spPr>
        </p:pic>
        <p:pic>
          <p:nvPicPr>
            <p:cNvPr id="17" name="Graphic 16" descr="Crane">
              <a:extLst>
                <a:ext uri="{FF2B5EF4-FFF2-40B4-BE49-F238E27FC236}">
                  <a16:creationId xmlns:a16="http://schemas.microsoft.com/office/drawing/2014/main" id="{AE595760-6CA4-4ED4-AB86-9D6F21A700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703982" y="1902419"/>
              <a:ext cx="984548" cy="984548"/>
            </a:xfrm>
            <a:prstGeom prst="rect">
              <a:avLst/>
            </a:prstGeom>
          </p:spPr>
        </p:pic>
        <p:pic>
          <p:nvPicPr>
            <p:cNvPr id="29" name="Graphic 28" descr="Bulldozer">
              <a:extLst>
                <a:ext uri="{FF2B5EF4-FFF2-40B4-BE49-F238E27FC236}">
                  <a16:creationId xmlns:a16="http://schemas.microsoft.com/office/drawing/2014/main" id="{8DBB3BA4-67CA-4177-83CB-719492DE63C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996841" y="1461327"/>
              <a:ext cx="804176" cy="804176"/>
            </a:xfrm>
            <a:prstGeom prst="rect">
              <a:avLst/>
            </a:prstGeom>
          </p:spPr>
        </p:pic>
        <p:pic>
          <p:nvPicPr>
            <p:cNvPr id="32" name="Graphic 31" descr="City">
              <a:extLst>
                <a:ext uri="{FF2B5EF4-FFF2-40B4-BE49-F238E27FC236}">
                  <a16:creationId xmlns:a16="http://schemas.microsoft.com/office/drawing/2014/main" id="{578505A9-FA54-4133-B6C3-AFF89CAD8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p:blipFill>
          <p:spPr>
            <a:xfrm>
              <a:off x="2682059" y="1179451"/>
              <a:ext cx="2077852" cy="2077852"/>
            </a:xfrm>
            <a:prstGeom prst="rect">
              <a:avLst/>
            </a:prstGeom>
          </p:spPr>
        </p:pic>
      </p:grpSp>
      <p:grpSp>
        <p:nvGrpSpPr>
          <p:cNvPr id="13" name="Group 12" descr="a factory, labelled with the label 'Dust Storms and three question marks">
            <a:extLst>
              <a:ext uri="{FF2B5EF4-FFF2-40B4-BE49-F238E27FC236}">
                <a16:creationId xmlns:a16="http://schemas.microsoft.com/office/drawing/2014/main" id="{FA4C0AD7-A96E-46B1-A5A9-AF59E50BA387}"/>
              </a:ext>
            </a:extLst>
          </p:cNvPr>
          <p:cNvGrpSpPr/>
          <p:nvPr/>
        </p:nvGrpSpPr>
        <p:grpSpPr>
          <a:xfrm>
            <a:off x="7866124" y="3495512"/>
            <a:ext cx="4263771" cy="2979774"/>
            <a:chOff x="7866124" y="3495512"/>
            <a:chExt cx="4263771" cy="2979774"/>
          </a:xfrm>
        </p:grpSpPr>
        <p:pic>
          <p:nvPicPr>
            <p:cNvPr id="24" name="Graphic 23" descr="Factory">
              <a:extLst>
                <a:ext uri="{FF2B5EF4-FFF2-40B4-BE49-F238E27FC236}">
                  <a16:creationId xmlns:a16="http://schemas.microsoft.com/office/drawing/2014/main" id="{6534B442-DF76-4B22-A184-47986939C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7"/>
                </a:ext>
              </a:extLst>
            </a:blip>
            <a:stretch>
              <a:fillRect/>
            </a:stretch>
          </p:blipFill>
          <p:spPr>
            <a:xfrm>
              <a:off x="7866124" y="3968060"/>
              <a:ext cx="2507226" cy="2507226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D0286B8-6318-46B1-9B8B-8C9CA8E745F4}"/>
                </a:ext>
              </a:extLst>
            </p:cNvPr>
            <p:cNvSpPr/>
            <p:nvPr/>
          </p:nvSpPr>
          <p:spPr>
            <a:xfrm rot="1824078">
              <a:off x="9474677" y="4063857"/>
              <a:ext cx="2558178" cy="705358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3200" dirty="0">
                  <a:solidFill>
                    <a:schemeClr val="bg1"/>
                  </a:solidFill>
                  <a:latin typeface="Impact" panose="020B0806030902050204" pitchFamily="34" charset="0"/>
                </a:rPr>
                <a:t>DUST STORMS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B28B7BE-91E3-4467-B33D-8219A7D499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9"/>
                </a:ext>
              </a:extLst>
            </a:blip>
            <a:stretch>
              <a:fillRect/>
            </a:stretch>
          </p:blipFill>
          <p:spPr>
            <a:xfrm rot="20545225">
              <a:off x="11149269" y="3495512"/>
              <a:ext cx="980626" cy="980626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911BDFE-47D0-4519-BBA7-4301F811B8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9"/>
                </a:ext>
              </a:extLst>
            </a:blip>
            <a:stretch>
              <a:fillRect/>
            </a:stretch>
          </p:blipFill>
          <p:spPr>
            <a:xfrm rot="21343102">
              <a:off x="10354743" y="5105418"/>
              <a:ext cx="741099" cy="74109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A3277AD1-07A1-4751-935E-46DBBD4874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29"/>
                </a:ext>
              </a:extLst>
            </a:blip>
            <a:stretch>
              <a:fillRect/>
            </a:stretch>
          </p:blipFill>
          <p:spPr>
            <a:xfrm rot="1321765">
              <a:off x="8819008" y="4058904"/>
              <a:ext cx="601458" cy="601458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CAF090A-9224-4078-9821-8307341D43C7}"/>
              </a:ext>
            </a:extLst>
          </p:cNvPr>
          <p:cNvSpPr txBox="1"/>
          <p:nvPr/>
        </p:nvSpPr>
        <p:spPr>
          <a:xfrm>
            <a:off x="4881489" y="267286"/>
            <a:ext cx="2106842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Impact" panose="020B0806030902050204" pitchFamily="34" charset="0"/>
              </a:rPr>
              <a:t>5 MINUTE CHALLENGE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DBA89094-AB5C-41C3-9A78-89B6CDEC9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161" y="3378112"/>
            <a:ext cx="10515600" cy="710073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Impact" panose="020B0806030902050204" pitchFamily="34" charset="0"/>
              </a:rPr>
              <a:t>TASK 1. LABEL EACH CAUSE CARD</a:t>
            </a:r>
            <a:br>
              <a:rPr lang="en-GB" dirty="0">
                <a:latin typeface="Impact" panose="020B080603090205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879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B677F0-A6CA-48B6-84B1-5F71585C8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0589" y="-2164414"/>
            <a:ext cx="10663717" cy="10663717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E792D879-3630-41EB-8157-35F0700748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4141" y="884860"/>
            <a:ext cx="10515600" cy="587422"/>
          </a:xfrm>
        </p:spPr>
        <p:txBody>
          <a:bodyPr>
            <a:normAutofit fontScale="90000"/>
          </a:bodyPr>
          <a:lstStyle/>
          <a:p>
            <a:pPr algn="ctr"/>
            <a:r>
              <a:rPr lang="en-GB" dirty="0">
                <a:latin typeface="Impact" panose="020B0806030902050204" pitchFamily="34" charset="0"/>
              </a:rPr>
              <a:t>TASK 2. MAKE A POSTER </a:t>
            </a:r>
            <a:br>
              <a:rPr lang="en-GB" dirty="0">
                <a:latin typeface="Impact" panose="020B0806030902050204" pitchFamily="34" charset="0"/>
              </a:rPr>
            </a:br>
            <a:r>
              <a:rPr lang="en-GB" dirty="0">
                <a:latin typeface="Impact" panose="020B0806030902050204" pitchFamily="34" charset="0"/>
              </a:rPr>
              <a:t>SHOWING THE CAUSES OF AIR POLLUTION</a:t>
            </a:r>
            <a:br>
              <a:rPr lang="en-GB" dirty="0">
                <a:latin typeface="Impact" panose="020B0806030902050204" pitchFamily="34" charset="0"/>
              </a:rPr>
            </a:b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A4ACDB7-8A39-48DA-99C4-34FC7FE52F2A}"/>
              </a:ext>
            </a:extLst>
          </p:cNvPr>
          <p:cNvSpPr txBox="1"/>
          <p:nvPr/>
        </p:nvSpPr>
        <p:spPr>
          <a:xfrm>
            <a:off x="764141" y="1445259"/>
            <a:ext cx="106637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Impact" panose="020B0806030902050204" pitchFamily="34" charset="0"/>
              </a:rPr>
              <a:t>Sort each cause into it’s correct columns – </a:t>
            </a:r>
          </a:p>
          <a:p>
            <a:pPr algn="ctr"/>
            <a:r>
              <a:rPr lang="en-GB" sz="2800" dirty="0">
                <a:latin typeface="Impact" panose="020B0806030902050204" pitchFamily="34" charset="0"/>
              </a:rPr>
              <a:t>are the causes ‘man made’ or ‘natural’?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FC0CBDA-3930-47F6-AAF2-AD687D644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6891203"/>
              </p:ext>
            </p:extLst>
          </p:nvPr>
        </p:nvGraphicFramePr>
        <p:xfrm>
          <a:off x="2797126" y="2616591"/>
          <a:ext cx="6597748" cy="3010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98874">
                  <a:extLst>
                    <a:ext uri="{9D8B030D-6E8A-4147-A177-3AD203B41FA5}">
                      <a16:colId xmlns:a16="http://schemas.microsoft.com/office/drawing/2014/main" val="295113816"/>
                    </a:ext>
                  </a:extLst>
                </a:gridCol>
                <a:gridCol w="3298874">
                  <a:extLst>
                    <a:ext uri="{9D8B030D-6E8A-4147-A177-3AD203B41FA5}">
                      <a16:colId xmlns:a16="http://schemas.microsoft.com/office/drawing/2014/main" val="3432720794"/>
                    </a:ext>
                  </a:extLst>
                </a:gridCol>
              </a:tblGrid>
              <a:tr h="430069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  <a:latin typeface="Impact" panose="020B080603090205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628344"/>
                  </a:ext>
                </a:extLst>
              </a:tr>
              <a:tr h="43006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5482653"/>
                  </a:ext>
                </a:extLst>
              </a:tr>
              <a:tr h="43006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3086665"/>
                  </a:ext>
                </a:extLst>
              </a:tr>
              <a:tr h="43006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500410"/>
                  </a:ext>
                </a:extLst>
              </a:tr>
              <a:tr h="43006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8560244"/>
                  </a:ext>
                </a:extLst>
              </a:tr>
              <a:tr h="43006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9939098"/>
                  </a:ext>
                </a:extLst>
              </a:tr>
              <a:tr h="430069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306818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168100-5DBC-42DE-B989-9E1A25F5D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3392557" y="2616591"/>
            <a:ext cx="241189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Impact" panose="020B0806030902050204" pitchFamily="34" charset="0"/>
              </a:rPr>
              <a:t>MAN MADE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CDBD51-5820-4A6A-811D-BEA78C9B4C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6566453" y="2616591"/>
            <a:ext cx="2411895" cy="52322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chemeClr val="bg1"/>
                </a:solidFill>
                <a:latin typeface="Impact" panose="020B0806030902050204" pitchFamily="34" charset="0"/>
              </a:rPr>
              <a:t>NATURAL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2B0753-5FBD-4F00-AEA9-B0C2349B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77539">
            <a:off x="6444964" y="3511198"/>
            <a:ext cx="2495934" cy="14198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C80BE58-F082-4A35-A59D-206FF456F3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590633">
            <a:off x="8027219" y="4567718"/>
            <a:ext cx="980626" cy="98062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C65A8B7-8463-4E17-8BD1-7774F4B33DA4}"/>
              </a:ext>
            </a:extLst>
          </p:cNvPr>
          <p:cNvSpPr txBox="1"/>
          <p:nvPr/>
        </p:nvSpPr>
        <p:spPr>
          <a:xfrm rot="20757052">
            <a:off x="270532" y="5330201"/>
            <a:ext cx="237509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Impact" panose="020B0806030902050204" pitchFamily="34" charset="0"/>
              </a:rPr>
              <a:t>5 MINUTE CHALLENGE</a:t>
            </a:r>
          </a:p>
        </p:txBody>
      </p:sp>
    </p:spTree>
    <p:extLst>
      <p:ext uri="{BB962C8B-B14F-4D97-AF65-F5344CB8AC3E}">
        <p14:creationId xmlns:p14="http://schemas.microsoft.com/office/powerpoint/2010/main" val="8744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EB677F0-A6CA-48B6-84B1-5F71585C8D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4824" y="-1421244"/>
            <a:ext cx="9855832" cy="9855832"/>
          </a:xfrm>
          <a:prstGeom prst="rect">
            <a:avLst/>
          </a:prstGeom>
        </p:spPr>
      </p:pic>
      <p:sp>
        <p:nvSpPr>
          <p:cNvPr id="11" name="Title 8">
            <a:extLst>
              <a:ext uri="{FF2B5EF4-FFF2-40B4-BE49-F238E27FC236}">
                <a16:creationId xmlns:a16="http://schemas.microsoft.com/office/drawing/2014/main" id="{802A19A5-CD23-431D-9755-5B207F5DF4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52056" y="-771768"/>
            <a:ext cx="12379569" cy="2387600"/>
          </a:xfrm>
        </p:spPr>
        <p:txBody>
          <a:bodyPr>
            <a:noAutofit/>
          </a:bodyPr>
          <a:lstStyle/>
          <a:p>
            <a:pPr algn="l"/>
            <a:r>
              <a:rPr lang="en-GB" sz="6600" dirty="0">
                <a:latin typeface="Impact" panose="020B0806030902050204" pitchFamily="34" charset="0"/>
              </a:rPr>
              <a:t>HOW CAN WE  IMPROVE AIR QUALITY?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94CDCD8-2F09-4484-82BE-368CB0541A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 rot="1119028">
            <a:off x="10319124" y="4738302"/>
            <a:ext cx="2139079" cy="213481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98D7106-3077-448E-B516-E4C3C2156F2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1041010" y="1841242"/>
            <a:ext cx="958142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latin typeface="Impact" panose="020B0806030902050204" pitchFamily="34" charset="0"/>
              </a:rPr>
              <a:t>Choose to walk, cycle or scoot to school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Impact" panose="020B0806030902050204" pitchFamily="34" charset="0"/>
              </a:rPr>
              <a:t>Park and stride (aim for a 5-10 minute walk)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Impact" panose="020B0806030902050204" pitchFamily="34" charset="0"/>
              </a:rPr>
              <a:t>Choose a route to school that avoids busy roads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Impact" panose="020B0806030902050204" pitchFamily="34" charset="0"/>
              </a:rPr>
              <a:t>Hold an anti-idling campaign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Impact" panose="020B0806030902050204" pitchFamily="34" charset="0"/>
              </a:rPr>
              <a:t>Use public transport 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Impact" panose="020B0806030902050204" pitchFamily="34" charset="0"/>
              </a:rPr>
              <a:t>Save energy – switch lights off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Impact" panose="020B0806030902050204" pitchFamily="34" charset="0"/>
              </a:rPr>
              <a:t>Don’t use single use plastic</a:t>
            </a:r>
          </a:p>
          <a:p>
            <a:pPr marL="514350" indent="-514350">
              <a:buAutoNum type="arabicPeriod"/>
            </a:pPr>
            <a:r>
              <a:rPr lang="en-GB" sz="3200" dirty="0">
                <a:latin typeface="Impact" panose="020B0806030902050204" pitchFamily="34" charset="0"/>
              </a:rPr>
              <a:t>Encourage recycling</a:t>
            </a:r>
          </a:p>
          <a:p>
            <a:pPr marL="514350" indent="-514350">
              <a:buAutoNum type="arabicPeriod"/>
            </a:pPr>
            <a:endParaRPr lang="en-GB" sz="32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98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AC76F514-E75F-4A3C-B69E-8FF16FEC83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8906" y="-910083"/>
            <a:ext cx="9855832" cy="985583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D3821D-3D5D-4351-9972-05F52CFEF94B}"/>
              </a:ext>
            </a:extLst>
          </p:cNvPr>
          <p:cNvSpPr txBox="1"/>
          <p:nvPr/>
        </p:nvSpPr>
        <p:spPr>
          <a:xfrm>
            <a:off x="9626926" y="5639823"/>
            <a:ext cx="237509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Impact" panose="020B0806030902050204" pitchFamily="34" charset="0"/>
              </a:rPr>
              <a:t>10-15 MINUTE CHALLENGE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C9CCC4-4A3A-4E4B-B085-6B8A9C81EA0F}"/>
              </a:ext>
            </a:extLst>
          </p:cNvPr>
          <p:cNvSpPr txBox="1"/>
          <p:nvPr/>
        </p:nvSpPr>
        <p:spPr>
          <a:xfrm>
            <a:off x="4686977" y="1795185"/>
            <a:ext cx="3573194" cy="95410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Impact" panose="020B0806030902050204" pitchFamily="34" charset="0"/>
              </a:rPr>
              <a:t>TIPS:</a:t>
            </a: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Impact" panose="020B0806030902050204" pitchFamily="34" charset="0"/>
              </a:rPr>
              <a:t>to creating your campaign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3EF2F73-43CE-4E65-B173-FE036A9B4EB6}"/>
              </a:ext>
            </a:extLst>
          </p:cNvPr>
          <p:cNvSpPr txBox="1"/>
          <p:nvPr/>
        </p:nvSpPr>
        <p:spPr>
          <a:xfrm>
            <a:off x="1263748" y="3055682"/>
            <a:ext cx="77016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3200" dirty="0">
                <a:latin typeface="Impact" panose="020B0806030902050204" pitchFamily="34" charset="0"/>
              </a:rPr>
              <a:t>Choose ONE way that your school can improve air quality per group.</a:t>
            </a:r>
          </a:p>
          <a:p>
            <a:pPr marL="514350" indent="-514350">
              <a:buFontTx/>
              <a:buAutoNum type="arabicPeriod"/>
            </a:pPr>
            <a:r>
              <a:rPr lang="en-GB" sz="3200" dirty="0">
                <a:latin typeface="Impact" panose="020B0806030902050204" pitchFamily="34" charset="0"/>
              </a:rPr>
              <a:t>Decide what change/s you want to make.</a:t>
            </a:r>
          </a:p>
          <a:p>
            <a:pPr marL="514350" indent="-514350">
              <a:buFontTx/>
              <a:buAutoNum type="arabicPeriod"/>
            </a:pPr>
            <a:r>
              <a:rPr lang="en-GB" sz="3200" dirty="0">
                <a:latin typeface="Impact" panose="020B0806030902050204" pitchFamily="34" charset="0"/>
              </a:rPr>
              <a:t>Decide the messages you want to share.</a:t>
            </a:r>
          </a:p>
          <a:p>
            <a:pPr marL="514350" indent="-514350">
              <a:buFontTx/>
              <a:buAutoNum type="arabicPeriod"/>
            </a:pPr>
            <a:r>
              <a:rPr lang="en-GB" sz="3200" dirty="0">
                <a:latin typeface="Impact" panose="020B0806030902050204" pitchFamily="34" charset="0"/>
              </a:rPr>
              <a:t>Make a poster or plan an activity to share your campaign.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AEF29017-610B-4CEA-9FC8-3F242095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370053">
            <a:off x="2940150" y="1549344"/>
            <a:ext cx="1390271" cy="1390271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95E59329-5B85-4529-A4D1-7F7C12B90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2067665">
            <a:off x="8907280" y="1973608"/>
            <a:ext cx="1596436" cy="159643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2E14053-6CAB-4C4E-9376-0415C5CDCD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 rot="1011272">
            <a:off x="9756632" y="3202888"/>
            <a:ext cx="2387844" cy="2387844"/>
          </a:xfrm>
          <a:prstGeom prst="rect">
            <a:avLst/>
          </a:prstGeom>
          <a:noFill/>
        </p:spPr>
      </p:pic>
      <p:pic>
        <p:nvPicPr>
          <p:cNvPr id="22" name="Graphic 21">
            <a:extLst>
              <a:ext uri="{FF2B5EF4-FFF2-40B4-BE49-F238E27FC236}">
                <a16:creationId xmlns:a16="http://schemas.microsoft.com/office/drawing/2014/main" id="{3E5996D1-0824-4D61-A34E-06A738D8F5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99414" y="1663715"/>
            <a:ext cx="1390271" cy="1390271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A08A98B6-7699-4BC2-9392-15778BA8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470075" y="1507671"/>
            <a:ext cx="1390271" cy="13902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6CEF12-6534-412E-AB9D-DFAE3F849B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00112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000" dirty="0">
                <a:latin typeface="Impact" panose="020B0806030902050204" pitchFamily="34" charset="0"/>
              </a:rPr>
              <a:t>TASK 3. DEVELOP A CAMPAIGN</a:t>
            </a:r>
            <a:br>
              <a:rPr lang="en-GB" sz="4000" dirty="0">
                <a:latin typeface="Impact" panose="020B0806030902050204" pitchFamily="34" charset="0"/>
              </a:rPr>
            </a:br>
            <a:r>
              <a:rPr lang="en-GB" sz="3600" dirty="0">
                <a:latin typeface="Impact" panose="020B0806030902050204" pitchFamily="34" charset="0"/>
              </a:rPr>
              <a:t>Start making a plan to improve air quality at your school</a:t>
            </a:r>
            <a:br>
              <a:rPr lang="en-GB" dirty="0">
                <a:latin typeface="Impact" panose="020B080603090205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16284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>
            <a:extLst>
              <a:ext uri="{FF2B5EF4-FFF2-40B4-BE49-F238E27FC236}">
                <a16:creationId xmlns:a16="http://schemas.microsoft.com/office/drawing/2014/main" id="{79F5A6EC-C86F-4024-B4FE-A3737C2E18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14824" y="-1364972"/>
            <a:ext cx="9855832" cy="98558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022A955-8186-49DD-8336-FD6FE777331B}"/>
              </a:ext>
            </a:extLst>
          </p:cNvPr>
          <p:cNvSpPr txBox="1"/>
          <p:nvPr/>
        </p:nvSpPr>
        <p:spPr>
          <a:xfrm rot="20757052">
            <a:off x="270532" y="5330201"/>
            <a:ext cx="2375094" cy="1077218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  <a:latin typeface="Impact" panose="020B0806030902050204" pitchFamily="34" charset="0"/>
              </a:rPr>
              <a:t>5 MINUTE CHALLENGE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089B858-143C-4F3A-A61F-F7671518EFD9}"/>
              </a:ext>
            </a:extLst>
          </p:cNvPr>
          <p:cNvSpPr/>
          <p:nvPr/>
        </p:nvSpPr>
        <p:spPr>
          <a:xfrm>
            <a:off x="3957755" y="2462751"/>
            <a:ext cx="6096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500" dirty="0">
                <a:latin typeface="Impact" panose="020B0806030902050204" pitchFamily="34" charset="0"/>
              </a:rPr>
              <a:t>TRUE OR </a:t>
            </a:r>
            <a:br>
              <a:rPr lang="en-GB" sz="11500" dirty="0">
                <a:latin typeface="Impact" panose="020B0806030902050204" pitchFamily="34" charset="0"/>
              </a:rPr>
            </a:br>
            <a:r>
              <a:rPr lang="en-GB" sz="11500" dirty="0">
                <a:latin typeface="Impact" panose="020B0806030902050204" pitchFamily="34" charset="0"/>
              </a:rPr>
              <a:t>FALSE?</a:t>
            </a:r>
            <a:endParaRPr lang="en-GB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F569E4A-B03D-4B59-B9F2-9E516C1B2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" y="1137188"/>
            <a:ext cx="1201669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900" dirty="0">
                <a:latin typeface="Impact" panose="020B0806030902050204" pitchFamily="34" charset="0"/>
              </a:rPr>
              <a:t>TASK 4. INVESTIGATING SOME MYTHS OF AIR POLLUTION</a:t>
            </a:r>
            <a:br>
              <a:rPr lang="en-GB" dirty="0">
                <a:latin typeface="Impact" panose="020B0806030902050204" pitchFamily="34" charset="0"/>
              </a:rPr>
            </a:br>
            <a:r>
              <a:rPr lang="en-GB" sz="4000" dirty="0">
                <a:latin typeface="Impact" panose="020B0806030902050204" pitchFamily="34" charset="0"/>
              </a:rPr>
              <a:t>Think about the following statements – </a:t>
            </a:r>
            <a:br>
              <a:rPr lang="en-GB" sz="4000" dirty="0">
                <a:latin typeface="Impact" panose="020B0806030902050204" pitchFamily="34" charset="0"/>
              </a:rPr>
            </a:br>
            <a:r>
              <a:rPr lang="en-GB" sz="4000" dirty="0">
                <a:latin typeface="Impact" panose="020B0806030902050204" pitchFamily="34" charset="0"/>
              </a:rPr>
              <a:t>are they true or are they false</a:t>
            </a:r>
            <a:r>
              <a:rPr lang="en-GB" sz="3100" dirty="0">
                <a:latin typeface="Impact" panose="020B0806030902050204" pitchFamily="34" charset="0"/>
              </a:rPr>
              <a:t>?</a:t>
            </a:r>
            <a:br>
              <a:rPr lang="en-GB" dirty="0">
                <a:latin typeface="Impact" panose="020B0806030902050204" pitchFamily="34" charset="0"/>
              </a:rPr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6314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82E790A-807D-4F8C-9BE5-08B914DA40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0814" y="409624"/>
            <a:ext cx="8628630" cy="6138660"/>
          </a:xfrm>
          <a:prstGeom prst="rect">
            <a:avLst/>
          </a:prstGeom>
        </p:spPr>
      </p:pic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C1E413E-B553-4BB9-8A03-108E219998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A. Diesel vehicles are often the most polluting vehicles on the roads</a:t>
            </a:r>
          </a:p>
        </p:txBody>
      </p:sp>
    </p:spTree>
    <p:extLst>
      <p:ext uri="{BB962C8B-B14F-4D97-AF65-F5344CB8AC3E}">
        <p14:creationId xmlns:p14="http://schemas.microsoft.com/office/powerpoint/2010/main" val="8002145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1204</TotalTime>
  <Words>368</Words>
  <Application>Microsoft Office PowerPoint</Application>
  <PresentationFormat>Widescreen</PresentationFormat>
  <Paragraphs>52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Impact</vt:lpstr>
      <vt:lpstr>Office Theme</vt:lpstr>
      <vt:lpstr>WHAT IS AIR QUALITY?</vt:lpstr>
      <vt:lpstr>Where is the air pollution coming from?</vt:lpstr>
      <vt:lpstr>WHERE DOES  AIR POLLUTION  COME FROM?</vt:lpstr>
      <vt:lpstr>TASK 1. LABEL EACH CAUSE CARD </vt:lpstr>
      <vt:lpstr>TASK 2. MAKE A POSTER  SHOWING THE CAUSES OF AIR POLLUTION </vt:lpstr>
      <vt:lpstr>HOW CAN WE  IMPROVE AIR QUALITY?</vt:lpstr>
      <vt:lpstr>TASK 3. DEVELOP A CAMPAIGN Start making a plan to improve air quality at your school </vt:lpstr>
      <vt:lpstr>TASK 4. INVESTIGATING SOME MYTHS OF AIR POLLUTION Think about the following statements –  are they true or are they false? </vt:lpstr>
      <vt:lpstr>A. Diesel vehicles are often the most polluting vehicles on the roads</vt:lpstr>
      <vt:lpstr>B. You can always see air pollution</vt:lpstr>
      <vt:lpstr>C. Walking on the inside of the pavement and away from the road can help you breathe in fewer car fumes</vt:lpstr>
      <vt:lpstr>D. You can always smell air pollution</vt:lpstr>
      <vt:lpstr>E. The surface area for gases to diffuse through in human lungs is roughly the same size as a tennis court</vt:lpstr>
      <vt:lpstr>F. It's always better to be inside a car to protect you from air pollution</vt:lpstr>
      <vt:lpstr>True: A, C, E False: B, D, 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 quality introduction workshop PowerPoint</dc:title>
  <dc:creator>Danielle Kennell</dc:creator>
  <cp:lastModifiedBy>Danielle Kennell</cp:lastModifiedBy>
  <cp:revision>34</cp:revision>
  <cp:lastPrinted>2019-01-07T10:12:11Z</cp:lastPrinted>
  <dcterms:created xsi:type="dcterms:W3CDTF">2018-10-29T10:49:19Z</dcterms:created>
  <dcterms:modified xsi:type="dcterms:W3CDTF">2019-12-17T15:26:44Z</dcterms:modified>
</cp:coreProperties>
</file>