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70" r:id="rId6"/>
    <p:sldId id="269" r:id="rId7"/>
    <p:sldId id="258" r:id="rId8"/>
    <p:sldId id="271" r:id="rId9"/>
    <p:sldId id="287" r:id="rId10"/>
    <p:sldId id="288" r:id="rId11"/>
    <p:sldId id="289" r:id="rId12"/>
    <p:sldId id="260" r:id="rId13"/>
    <p:sldId id="281"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ril Wilson-George" initials="AW"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B93"/>
    <a:srgbClr val="F93544"/>
    <a:srgbClr val="101748"/>
    <a:srgbClr val="00DB9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5" autoAdjust="0"/>
    <p:restoredTop sz="55064" autoAdjust="0"/>
  </p:normalViewPr>
  <p:slideViewPr>
    <p:cSldViewPr snapToGrid="0">
      <p:cViewPr varScale="1">
        <p:scale>
          <a:sx n="39" d="100"/>
          <a:sy n="39" d="100"/>
        </p:scale>
        <p:origin x="13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477AC-008D-49EE-B6EA-5BF6D2AE28D7}" type="datetimeFigureOut">
              <a:rPr lang="en-GB" smtClean="0"/>
              <a:t>11/12/2019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975D66-A90E-46B4-9B06-494309063561}" type="slidenum">
              <a:rPr lang="en-GB" smtClean="0"/>
              <a:t>‹#›</a:t>
            </a:fld>
            <a:endParaRPr lang="en-GB"/>
          </a:p>
        </p:txBody>
      </p:sp>
    </p:spTree>
    <p:extLst>
      <p:ext uri="{BB962C8B-B14F-4D97-AF65-F5344CB8AC3E}">
        <p14:creationId xmlns:p14="http://schemas.microsoft.com/office/powerpoint/2010/main" val="120457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 to air quality assembly</a:t>
            </a:r>
          </a:p>
          <a:p>
            <a:endParaRPr lang="en-GB" b="1" dirty="0"/>
          </a:p>
          <a:p>
            <a:r>
              <a:rPr lang="en-GB" b="0" dirty="0"/>
              <a:t>Explain to the children that today’s assembly is all about air quality.</a:t>
            </a:r>
          </a:p>
          <a:p>
            <a:endParaRPr lang="en-GB" b="0" dirty="0"/>
          </a:p>
          <a:p>
            <a:r>
              <a:rPr lang="en-GB" b="0" dirty="0"/>
              <a:t>Ask them if they have heard of air quality before, or have any idea at all, what it might be about?</a:t>
            </a:r>
          </a:p>
          <a:p>
            <a:endParaRPr lang="en-GB" b="0" dirty="0"/>
          </a:p>
          <a:p>
            <a:r>
              <a:rPr lang="en-GB" b="0" dirty="0"/>
              <a:t>Clue: it’s about Air…</a:t>
            </a:r>
          </a:p>
          <a:p>
            <a:endParaRPr lang="en-GB" b="0" dirty="0"/>
          </a:p>
          <a:p>
            <a:r>
              <a:rPr lang="en-GB" b="0" dirty="0"/>
              <a:t>We’re talking about air pollution and how clean the air is around us. Air quality is a scientific measurement of how clean the air is.</a:t>
            </a:r>
          </a:p>
        </p:txBody>
      </p:sp>
      <p:sp>
        <p:nvSpPr>
          <p:cNvPr id="4" name="Slide Number Placeholder 3"/>
          <p:cNvSpPr>
            <a:spLocks noGrp="1"/>
          </p:cNvSpPr>
          <p:nvPr>
            <p:ph type="sldNum" sz="quarter" idx="5"/>
          </p:nvPr>
        </p:nvSpPr>
        <p:spPr/>
        <p:txBody>
          <a:bodyPr/>
          <a:lstStyle/>
          <a:p>
            <a:fld id="{6F975D66-A90E-46B4-9B06-494309063561}" type="slidenum">
              <a:rPr lang="en-GB" smtClean="0"/>
              <a:t>1</a:t>
            </a:fld>
            <a:endParaRPr lang="en-GB"/>
          </a:p>
        </p:txBody>
      </p:sp>
    </p:spTree>
    <p:extLst>
      <p:ext uri="{BB962C8B-B14F-4D97-AF65-F5344CB8AC3E}">
        <p14:creationId xmlns:p14="http://schemas.microsoft.com/office/powerpoint/2010/main" val="77351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5"/>
          </p:nvPr>
        </p:nvSpPr>
        <p:spPr/>
        <p:txBody>
          <a:bodyPr/>
          <a:lstStyle/>
          <a:p>
            <a:fld id="{6F975D66-A90E-46B4-9B06-494309063561}" type="slidenum">
              <a:rPr lang="en-GB" smtClean="0"/>
              <a:t>10</a:t>
            </a:fld>
            <a:endParaRPr lang="en-GB"/>
          </a:p>
        </p:txBody>
      </p:sp>
    </p:spTree>
    <p:extLst>
      <p:ext uri="{BB962C8B-B14F-4D97-AF65-F5344CB8AC3E}">
        <p14:creationId xmlns:p14="http://schemas.microsoft.com/office/powerpoint/2010/main" val="338178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Where does air pollution come from?</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 picture of a busy high street in London.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you see any pollution? Ask the children if they can see any signs of air pollution, or if they can spot what might be causing air pollution…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Answers might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Transport: cars, vans, lorries, buses..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Road works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Factories or houses / buildings in the background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Fast food restaurants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Traffic lights – electricity that has been made elsewhere…</a:t>
            </a:r>
          </a:p>
          <a:p>
            <a:endParaRPr lang="en-US" baseline="0" dirty="0"/>
          </a:p>
          <a:p>
            <a:r>
              <a:rPr lang="en-US" baseline="0" dirty="0"/>
              <a:t>Ask the children where most of the air pollution is coming from… vehicle exhausts. </a:t>
            </a:r>
          </a:p>
          <a:p>
            <a:endParaRPr lang="en-US" baseline="0" dirty="0"/>
          </a:p>
          <a:p>
            <a:r>
              <a:rPr lang="en-US" baseline="0" dirty="0"/>
              <a:t>Air pollution is made up of lots of different things, it’s not all gases, it can be made of dust, tiny solid particles (we call those particulates) and liquid droplets.</a:t>
            </a:r>
          </a:p>
          <a:p>
            <a:endParaRPr lang="en-US" baseline="0" dirty="0"/>
          </a:p>
          <a:p>
            <a:r>
              <a:rPr lang="en-US" baseline="0" dirty="0"/>
              <a:t>Fun fact: 70% of air pollution (in urban areas) come from vehicles</a:t>
            </a:r>
          </a:p>
          <a:p>
            <a:endParaRPr lang="en-US" baseline="0" dirty="0"/>
          </a:p>
          <a:p>
            <a:r>
              <a:rPr lang="en-US" baseline="0" dirty="0"/>
              <a:t>Images from BBC and </a:t>
            </a:r>
            <a:r>
              <a:rPr lang="en-US" baseline="0" dirty="0" err="1"/>
              <a:t>Alamy</a:t>
            </a:r>
            <a:endParaRPr lang="en-US" baseline="0" dirty="0"/>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142447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do you get to school?</a:t>
            </a:r>
          </a:p>
          <a:p>
            <a:endParaRPr lang="en-GB" dirty="0"/>
          </a:p>
          <a:p>
            <a:r>
              <a:rPr lang="en-GB" dirty="0"/>
              <a:t>**Optional opportunity for participation.</a:t>
            </a:r>
          </a:p>
          <a:p>
            <a:endParaRPr lang="en-GB" dirty="0"/>
          </a:p>
          <a:p>
            <a:pPr marL="228600" indent="-228600">
              <a:buAutoNum type="arabicPeriod"/>
            </a:pPr>
            <a:r>
              <a:rPr lang="en-GB" b="1" dirty="0"/>
              <a:t>How do you get to school, most days of the week? </a:t>
            </a:r>
            <a:r>
              <a:rPr lang="en-GB" dirty="0"/>
              <a:t>Ask the children to raise their hands when asked if they get to school the following ways: Walking, cycling, scooting, bus, train, taxi, car, park and stride (you can add in roller skates, skateboard, flying carpet, horse or jet pack – to liven up the discussion)</a:t>
            </a:r>
          </a:p>
          <a:p>
            <a:pPr marL="228600" indent="-228600">
              <a:buAutoNum type="arabicPeriod"/>
            </a:pPr>
            <a:r>
              <a:rPr lang="en-GB" b="1" dirty="0"/>
              <a:t>**Which method of travel is the least and most polluting? </a:t>
            </a:r>
          </a:p>
          <a:p>
            <a:pPr marL="171450" indent="-171450">
              <a:buFont typeface="Arial" panose="020B0604020202020204" pitchFamily="34" charset="0"/>
              <a:buChar char="•"/>
            </a:pPr>
            <a:r>
              <a:rPr lang="en-GB" dirty="0"/>
              <a:t>Ask for a volunteer to be your representative: car driver, bus driver, walker, cyclist and scooting champion</a:t>
            </a:r>
          </a:p>
          <a:p>
            <a:pPr marL="171450" indent="-171450">
              <a:buFont typeface="Arial" panose="020B0604020202020204" pitchFamily="34" charset="0"/>
              <a:buChar char="•"/>
            </a:pPr>
            <a:r>
              <a:rPr lang="en-GB" dirty="0"/>
              <a:t>Explain to the children that there is now an invisible line on the floor – this is a sliding scale – starting at one end we have the mode of transport that emits the LEAST amount of pollution… and as we travel along the line, modes of transport emit more and more air pollution, with the mode of transport emitting the MOST at the opposite end.</a:t>
            </a:r>
          </a:p>
          <a:p>
            <a:pPr marL="171450" indent="-171450">
              <a:buFont typeface="Arial" panose="020B0604020202020204" pitchFamily="34" charset="0"/>
              <a:buChar char="•"/>
            </a:pPr>
            <a:r>
              <a:rPr lang="en-GB" dirty="0"/>
              <a:t>Ask the audience to help manoeuvre each mode of transport along the line, thinking about how much pollution each mode of transport emits. Ask each child to stand still when the audience agrees that they are in their correct spot.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Correct order:</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LEAST </a:t>
            </a:r>
            <a:r>
              <a:rPr lang="en-GB" dirty="0"/>
              <a:t>polluting</a:t>
            </a:r>
          </a:p>
          <a:p>
            <a:pPr marL="0" indent="0">
              <a:buFont typeface="Arial" panose="020B0604020202020204" pitchFamily="34" charset="0"/>
              <a:buNone/>
            </a:pPr>
            <a:r>
              <a:rPr lang="en-GB" dirty="0"/>
              <a:t>Walking – emission free, but walking will disturb dust on the road / pavement </a:t>
            </a:r>
          </a:p>
          <a:p>
            <a:pPr marL="0" indent="0">
              <a:buFont typeface="Arial" panose="020B0604020202020204" pitchFamily="34" charset="0"/>
              <a:buNone/>
            </a:pPr>
            <a:r>
              <a:rPr lang="en-GB" dirty="0"/>
              <a:t>Scooting – emission free, but will produce a very tiny amount of particulates due to wheel wear from braking and moving around</a:t>
            </a:r>
          </a:p>
          <a:p>
            <a:pPr marL="0" indent="0">
              <a:buFont typeface="Arial" panose="020B0604020202020204" pitchFamily="34" charset="0"/>
              <a:buNone/>
            </a:pPr>
            <a:r>
              <a:rPr lang="en-GB" dirty="0"/>
              <a:t>Cycling – emission free, but will produce a very small amount of particulates due to wheel and brake wear</a:t>
            </a:r>
          </a:p>
          <a:p>
            <a:pPr marL="0" indent="0">
              <a:buFont typeface="Arial" panose="020B0604020202020204" pitchFamily="34" charset="0"/>
              <a:buNone/>
            </a:pPr>
            <a:r>
              <a:rPr lang="en-GB" dirty="0"/>
              <a:t>Bus – individually, will be more polluting, but fewer appear on the roads compared to cars (38.4 million vehicles licensed for use on the roads in Great Britain in 2019 – this number is increasing all the time) There are only 32,000 buses on the road in the UK. </a:t>
            </a:r>
          </a:p>
          <a:p>
            <a:pPr marL="0" indent="0">
              <a:buFont typeface="Arial" panose="020B0604020202020204" pitchFamily="34" charset="0"/>
              <a:buNone/>
            </a:pPr>
            <a:r>
              <a:rPr lang="en-GB" dirty="0"/>
              <a:t>Car – by far the most polluting in quantity – considering the number of journeys undertaken and that most cars only hold one passenger at a time.</a:t>
            </a:r>
          </a:p>
          <a:p>
            <a:pPr marL="0" indent="0">
              <a:buFont typeface="Arial" panose="020B0604020202020204" pitchFamily="34" charset="0"/>
              <a:buNone/>
            </a:pPr>
            <a:r>
              <a:rPr lang="en-GB" b="1" dirty="0"/>
              <a:t>MOST</a:t>
            </a:r>
            <a:r>
              <a:rPr lang="en-GB" dirty="0"/>
              <a:t> polluting</a:t>
            </a:r>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3</a:t>
            </a:fld>
            <a:endParaRPr lang="en-GB"/>
          </a:p>
        </p:txBody>
      </p:sp>
    </p:spTree>
    <p:extLst>
      <p:ext uri="{BB962C8B-B14F-4D97-AF65-F5344CB8AC3E}">
        <p14:creationId xmlns:p14="http://schemas.microsoft.com/office/powerpoint/2010/main" val="15814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Air pollution </a:t>
            </a:r>
            <a:r>
              <a:rPr lang="en-US" dirty="0"/>
              <a:t>can be caused when we </a:t>
            </a:r>
            <a:r>
              <a:rPr lang="en-US" b="1" dirty="0"/>
              <a:t>burn fossil fuels </a:t>
            </a:r>
            <a:r>
              <a:rPr lang="en-US" dirty="0"/>
              <a:t>such as coal, natural gas, diesel or petrol.</a:t>
            </a:r>
          </a:p>
          <a:p>
            <a:endParaRPr lang="en-US" dirty="0"/>
          </a:p>
          <a:p>
            <a:r>
              <a:rPr lang="en-US" dirty="0"/>
              <a:t>We use these energy supplies for cooking and washing at home,</a:t>
            </a:r>
            <a:r>
              <a:rPr lang="en-US" baseline="0" dirty="0"/>
              <a:t> for </a:t>
            </a:r>
            <a:r>
              <a:rPr lang="en-US" dirty="0"/>
              <a:t>turning on</a:t>
            </a:r>
            <a:r>
              <a:rPr lang="en-US" baseline="0" dirty="0"/>
              <a:t> our </a:t>
            </a:r>
            <a:r>
              <a:rPr lang="en-US" dirty="0"/>
              <a:t>lights, heating our homes and travelling by car.</a:t>
            </a:r>
          </a:p>
          <a:p>
            <a:endParaRPr lang="en-US" dirty="0"/>
          </a:p>
          <a:p>
            <a:r>
              <a:rPr lang="en-US" dirty="0"/>
              <a:t>Most air pollution is man made – and comes from road transport and diesel vehicles. However, power stations and factories are hugely polluting too. </a:t>
            </a:r>
          </a:p>
          <a:p>
            <a:endParaRPr lang="en-US" dirty="0"/>
          </a:p>
          <a:p>
            <a:r>
              <a:rPr lang="en-US" dirty="0"/>
              <a:t>The most concerning pollutants that can make you unwell:</a:t>
            </a:r>
          </a:p>
          <a:p>
            <a:endParaRPr lang="en-US" dirty="0"/>
          </a:p>
          <a:p>
            <a:r>
              <a:rPr lang="en-US" dirty="0"/>
              <a:t>Nitrogen Dioxide (NO</a:t>
            </a:r>
            <a:r>
              <a:rPr lang="en-US" baseline="-25000" dirty="0"/>
              <a:t>2</a:t>
            </a:r>
            <a:r>
              <a:rPr lang="en-US" dirty="0"/>
              <a:t>) -  this can irritate the lining of your lungs.</a:t>
            </a:r>
          </a:p>
          <a:p>
            <a:r>
              <a:rPr lang="en-US" dirty="0"/>
              <a:t>Particulate Matter (PM) - these are tiny particles of dust, soot or liquid which are too small to see. These can sometimes go deep into your lungs.</a:t>
            </a:r>
          </a:p>
          <a:p>
            <a:endParaRPr lang="en-US" dirty="0"/>
          </a:p>
          <a:p>
            <a:r>
              <a:rPr lang="en-US" b="1" baseline="0" dirty="0"/>
              <a:t>Ask the children, where else might air pollution come from?</a:t>
            </a:r>
            <a:r>
              <a:rPr lang="en-US" b="0" baseline="0" dirty="0"/>
              <a:t> Can they think of any other sources – man made or natural?</a:t>
            </a:r>
          </a:p>
          <a:p>
            <a:endParaRPr lang="en-US" b="0" baseline="0" dirty="0"/>
          </a:p>
          <a:p>
            <a:endParaRPr lang="en-US" b="1" baseline="0" dirty="0"/>
          </a:p>
          <a:p>
            <a:endParaRPr lang="en-US" dirty="0"/>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4</a:t>
            </a:fld>
            <a:endParaRPr lang="en-GB"/>
          </a:p>
        </p:txBody>
      </p:sp>
    </p:spTree>
    <p:extLst>
      <p:ext uri="{BB962C8B-B14F-4D97-AF65-F5344CB8AC3E}">
        <p14:creationId xmlns:p14="http://schemas.microsoft.com/office/powerpoint/2010/main" val="183106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Other sources of air pollution:</a:t>
            </a:r>
          </a:p>
          <a:p>
            <a:endParaRPr lang="en-GB" dirty="0"/>
          </a:p>
          <a:p>
            <a:pPr marL="171450" indent="-171450">
              <a:buFont typeface="Arial" panose="020B0604020202020204" pitchFamily="34" charset="0"/>
              <a:buChar char="•"/>
            </a:pPr>
            <a:r>
              <a:rPr lang="en-GB" dirty="0"/>
              <a:t>Our homes are big sources of air pollution – burning fuel in open fires or log burners</a:t>
            </a:r>
          </a:p>
          <a:p>
            <a:pPr marL="171450" indent="-171450">
              <a:buFont typeface="Arial" panose="020B0604020202020204" pitchFamily="34" charset="0"/>
              <a:buChar char="•"/>
            </a:pPr>
            <a:r>
              <a:rPr lang="en-GB" dirty="0"/>
              <a:t>Farming is the biggest cause of rural air pollution – from farm vehicles, livestock, spraying fertilisers etc. Rice paddy fields in places such as china and India are another source of methane pollution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Fun fact: </a:t>
            </a:r>
            <a:r>
              <a:rPr lang="en-GB" dirty="0"/>
              <a:t>How does a rice paddy produce methane (it’s a bit technical for little ones, but nice to know: </a:t>
            </a:r>
            <a:r>
              <a:rPr lang="en-GB" sz="1200" kern="1200" dirty="0">
                <a:solidFill>
                  <a:schemeClr val="tx1"/>
                </a:solidFill>
                <a:effectLst/>
                <a:latin typeface="+mn-lt"/>
                <a:ea typeface="+mn-ea"/>
                <a:cs typeface="+mn-cs"/>
              </a:rPr>
              <a:t>When rice is grown under puddled transplanted conditions, paddy soil becomes anoxic − depleted of dissolved oxygen − and then, in the absence of oxygen, microbes that break down plant matter produce methane.)</a:t>
            </a:r>
            <a:endParaRPr lang="en-GB" dirty="0"/>
          </a:p>
        </p:txBody>
      </p:sp>
      <p:sp>
        <p:nvSpPr>
          <p:cNvPr id="4" name="Slide Number Placeholder 3"/>
          <p:cNvSpPr>
            <a:spLocks noGrp="1"/>
          </p:cNvSpPr>
          <p:nvPr>
            <p:ph type="sldNum" sz="quarter" idx="5"/>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403999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Other sources of air pollution: Air pollution can be found indoors too…</a:t>
            </a:r>
          </a:p>
          <a:p>
            <a:endParaRPr lang="en-GB" b="1" dirty="0"/>
          </a:p>
          <a:p>
            <a:r>
              <a:rPr lang="en-GB" b="0" dirty="0"/>
              <a:t>Air pollution can also be found indoors too… </a:t>
            </a:r>
          </a:p>
          <a:p>
            <a:endParaRPr lang="en-GB" b="0" dirty="0"/>
          </a:p>
          <a:p>
            <a:r>
              <a:rPr lang="en-GB" b="0" dirty="0"/>
              <a:t>Where do you think we might find air pollution in our houses? </a:t>
            </a:r>
          </a:p>
          <a:p>
            <a:endParaRPr lang="en-GB" b="0" dirty="0"/>
          </a:p>
          <a:p>
            <a:pPr marL="171450" indent="-171450">
              <a:buFont typeface="Arial" panose="020B0604020202020204" pitchFamily="34" charset="0"/>
              <a:buChar char="•"/>
            </a:pPr>
            <a:r>
              <a:rPr lang="en-GB" b="0" dirty="0"/>
              <a:t>Smoking – smoke particles</a:t>
            </a:r>
          </a:p>
          <a:p>
            <a:pPr marL="171450" indent="-171450">
              <a:buFont typeface="Arial" panose="020B0604020202020204" pitchFamily="34" charset="0"/>
              <a:buChar char="•"/>
            </a:pPr>
            <a:r>
              <a:rPr lang="en-GB" b="0" dirty="0"/>
              <a:t>Paint and cleaning products – VOCs – the fumes given off when we use them (these can even be found in furniture, flooring and carpets)</a:t>
            </a:r>
          </a:p>
          <a:p>
            <a:pPr marL="171450" indent="-171450">
              <a:buFont typeface="Arial" panose="020B0604020202020204" pitchFamily="34" charset="0"/>
              <a:buChar char="•"/>
            </a:pPr>
            <a:r>
              <a:rPr lang="en-GB" b="0" dirty="0"/>
              <a:t>Airborne particles: dust, pollen etc</a:t>
            </a:r>
          </a:p>
          <a:p>
            <a:pPr marL="171450" indent="-171450">
              <a:buFont typeface="Arial" panose="020B0604020202020204" pitchFamily="34" charset="0"/>
              <a:buChar char="•"/>
            </a:pPr>
            <a:r>
              <a:rPr lang="en-GB" b="0" dirty="0"/>
              <a:t>Odours</a:t>
            </a:r>
          </a:p>
          <a:p>
            <a:pPr marL="171450" indent="-171450">
              <a:buFont typeface="Arial" panose="020B0604020202020204" pitchFamily="34" charset="0"/>
              <a:buChar char="•"/>
            </a:pPr>
            <a:r>
              <a:rPr lang="en-GB" b="0" dirty="0"/>
              <a:t>Cooking</a:t>
            </a:r>
          </a:p>
          <a:p>
            <a:pPr marL="171450" indent="-171450">
              <a:buFont typeface="Arial" panose="020B0604020202020204" pitchFamily="34" charset="0"/>
              <a:buChar char="•"/>
            </a:pPr>
            <a:r>
              <a:rPr lang="en-GB" b="0" dirty="0"/>
              <a:t>Heating – log burners, open fires, boilers</a:t>
            </a:r>
          </a:p>
          <a:p>
            <a:endParaRPr lang="en-GB" b="0" dirty="0"/>
          </a:p>
          <a:p>
            <a:r>
              <a:rPr lang="en-GB" b="0" dirty="0"/>
              <a:t>Extra info for teachers / those interested:</a:t>
            </a:r>
          </a:p>
          <a:p>
            <a:r>
              <a:rPr lang="en-GB" b="1" dirty="0"/>
              <a:t>Tips for reducing indoor air pollution:</a:t>
            </a:r>
          </a:p>
          <a:p>
            <a:pPr marL="171450" indent="-171450">
              <a:buFont typeface="Arial" panose="020B0604020202020204" pitchFamily="34" charset="0"/>
              <a:buChar char="•"/>
            </a:pPr>
            <a:r>
              <a:rPr lang="en-GB" b="0" dirty="0"/>
              <a:t>Open windows</a:t>
            </a:r>
          </a:p>
          <a:p>
            <a:pPr marL="171450" indent="-171450">
              <a:buFont typeface="Arial" panose="020B0604020202020204" pitchFamily="34" charset="0"/>
              <a:buChar char="•"/>
            </a:pPr>
            <a:r>
              <a:rPr lang="en-GB" b="0" dirty="0"/>
              <a:t>Use a damp cloth for cleaning</a:t>
            </a:r>
          </a:p>
          <a:p>
            <a:pPr marL="171450" indent="-171450">
              <a:buFont typeface="Arial" panose="020B0604020202020204" pitchFamily="34" charset="0"/>
              <a:buChar char="•"/>
            </a:pPr>
            <a:r>
              <a:rPr lang="en-GB" b="0" dirty="0"/>
              <a:t>Use liquid cleaners rather than sprays</a:t>
            </a:r>
          </a:p>
          <a:p>
            <a:pPr marL="171450" indent="-171450">
              <a:buFont typeface="Arial" panose="020B0604020202020204" pitchFamily="34" charset="0"/>
              <a:buChar char="•"/>
            </a:pPr>
            <a:r>
              <a:rPr lang="en-GB" b="0" dirty="0"/>
              <a:t>Don’t smoke inside</a:t>
            </a:r>
          </a:p>
          <a:p>
            <a:pPr marL="171450" indent="-171450">
              <a:buFont typeface="Arial" panose="020B0604020202020204" pitchFamily="34" charset="0"/>
              <a:buChar char="•"/>
            </a:pPr>
            <a:r>
              <a:rPr lang="en-GB" b="0" dirty="0"/>
              <a:t>Use fragrance free cleaning products – these tend to be lower in VOCs</a:t>
            </a:r>
          </a:p>
        </p:txBody>
      </p:sp>
      <p:sp>
        <p:nvSpPr>
          <p:cNvPr id="4" name="Slide Number Placeholder 3"/>
          <p:cNvSpPr>
            <a:spLocks noGrp="1"/>
          </p:cNvSpPr>
          <p:nvPr>
            <p:ph type="sldNum" sz="quarter" idx="5"/>
          </p:nvPr>
        </p:nvSpPr>
        <p:spPr/>
        <p:txBody>
          <a:bodyPr/>
          <a:lstStyle/>
          <a:p>
            <a:fld id="{6F975D66-A90E-46B4-9B06-494309063561}" type="slidenum">
              <a:rPr lang="en-GB" smtClean="0"/>
              <a:t>6</a:t>
            </a:fld>
            <a:endParaRPr lang="en-GB"/>
          </a:p>
        </p:txBody>
      </p:sp>
    </p:spTree>
    <p:extLst>
      <p:ext uri="{BB962C8B-B14F-4D97-AF65-F5344CB8AC3E}">
        <p14:creationId xmlns:p14="http://schemas.microsoft.com/office/powerpoint/2010/main" val="161919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More sources of air pollution….</a:t>
            </a:r>
          </a:p>
          <a:p>
            <a:endParaRPr lang="en-GB" dirty="0"/>
          </a:p>
          <a:p>
            <a:r>
              <a:rPr lang="en-GB" dirty="0"/>
              <a:t>Air pollution can also be made naturally.</a:t>
            </a:r>
          </a:p>
          <a:p>
            <a:endParaRPr lang="en-GB" dirty="0"/>
          </a:p>
          <a:p>
            <a:r>
              <a:rPr lang="en-GB" dirty="0"/>
              <a:t>Ask the children if they can think of anything that might cause air pollution naturally…</a:t>
            </a:r>
          </a:p>
          <a:p>
            <a:endParaRPr lang="en-GB" dirty="0"/>
          </a:p>
          <a:p>
            <a:r>
              <a:rPr lang="en-GB" dirty="0"/>
              <a:t>Examples might include:</a:t>
            </a:r>
          </a:p>
          <a:p>
            <a:pPr marL="171450" indent="-171450">
              <a:buFont typeface="Arial" panose="020B0604020202020204" pitchFamily="34" charset="0"/>
              <a:buChar char="•"/>
            </a:pPr>
            <a:r>
              <a:rPr lang="en-GB" dirty="0"/>
              <a:t>Volcanoes</a:t>
            </a:r>
          </a:p>
          <a:p>
            <a:pPr marL="171450" indent="-171450">
              <a:buFont typeface="Arial" panose="020B0604020202020204" pitchFamily="34" charset="0"/>
              <a:buChar char="•"/>
            </a:pPr>
            <a:r>
              <a:rPr lang="en-GB" dirty="0"/>
              <a:t>Forest fires</a:t>
            </a:r>
          </a:p>
          <a:p>
            <a:pPr marL="171450" indent="-171450">
              <a:buFont typeface="Arial" panose="020B0604020202020204" pitchFamily="34" charset="0"/>
              <a:buChar char="•"/>
            </a:pPr>
            <a:r>
              <a:rPr lang="en-GB" dirty="0"/>
              <a:t>Lightening strikes</a:t>
            </a:r>
          </a:p>
          <a:p>
            <a:pPr marL="171450" indent="-171450">
              <a:buFont typeface="Arial" panose="020B0604020202020204" pitchFamily="34" charset="0"/>
              <a:buChar char="•"/>
            </a:pPr>
            <a:r>
              <a:rPr lang="en-GB" dirty="0"/>
              <a:t>Dust storms</a:t>
            </a:r>
          </a:p>
          <a:p>
            <a:pPr marL="171450" indent="-171450">
              <a:buFont typeface="Arial" panose="020B0604020202020204" pitchFamily="34" charset="0"/>
              <a:buChar char="•"/>
            </a:pPr>
            <a:r>
              <a:rPr lang="en-GB" dirty="0"/>
              <a:t>Biological decay – decomposition of living things</a:t>
            </a:r>
          </a:p>
          <a:p>
            <a:endParaRPr lang="en-GB" dirty="0"/>
          </a:p>
          <a:p>
            <a:endParaRPr lang="en-GB" dirty="0"/>
          </a:p>
        </p:txBody>
      </p:sp>
      <p:sp>
        <p:nvSpPr>
          <p:cNvPr id="4" name="Slide Number Placeholder 3"/>
          <p:cNvSpPr>
            <a:spLocks noGrp="1"/>
          </p:cNvSpPr>
          <p:nvPr>
            <p:ph type="sldNum" sz="quarter" idx="5"/>
          </p:nvPr>
        </p:nvSpPr>
        <p:spPr/>
        <p:txBody>
          <a:bodyPr/>
          <a:lstStyle/>
          <a:p>
            <a:fld id="{6F975D66-A90E-46B4-9B06-494309063561}" type="slidenum">
              <a:rPr lang="en-GB" smtClean="0"/>
              <a:t>7</a:t>
            </a:fld>
            <a:endParaRPr lang="en-GB"/>
          </a:p>
        </p:txBody>
      </p:sp>
    </p:spTree>
    <p:extLst>
      <p:ext uri="{BB962C8B-B14F-4D97-AF65-F5344CB8AC3E}">
        <p14:creationId xmlns:p14="http://schemas.microsoft.com/office/powerpoint/2010/main" val="26583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the problem with air pollution?</a:t>
            </a:r>
          </a:p>
          <a:p>
            <a:endParaRPr lang="en-US" dirty="0"/>
          </a:p>
          <a:p>
            <a:r>
              <a:rPr lang="en-US" dirty="0"/>
              <a:t>Talk</a:t>
            </a:r>
            <a:r>
              <a:rPr lang="en-US" baseline="0" dirty="0"/>
              <a:t> to pupils about the </a:t>
            </a:r>
            <a:r>
              <a:rPr lang="en-US" b="1" baseline="0" dirty="0"/>
              <a:t>effect of air pollution on their health.</a:t>
            </a:r>
            <a:r>
              <a:rPr lang="en-US" baseline="0" dirty="0"/>
              <a:t> </a:t>
            </a:r>
          </a:p>
          <a:p>
            <a:endParaRPr lang="en-US" baseline="0" dirty="0"/>
          </a:p>
          <a:p>
            <a:r>
              <a:rPr lang="en-US" baseline="0" dirty="0"/>
              <a:t>Air pollution can contribute to breathing problems, the development of asthma, and lung and heart diseases. The risks are greater for children, as your bodies are less resilient and still developing. Because of your height, you are also closer to the exhaust fumes from cars. Studies have also shown that living in very polluted areas can stop your lungs growing properly, which could cause health problems later in life. But if we do something about it and cut pollution, we can reverse some of this damage.</a:t>
            </a:r>
          </a:p>
          <a:p>
            <a:r>
              <a:rPr lang="en-US" baseline="0" dirty="0"/>
              <a:t> </a:t>
            </a:r>
          </a:p>
          <a:p>
            <a:r>
              <a:rPr lang="en-US" b="1" baseline="0" dirty="0"/>
              <a:t>What other impact does air pollution have on the environment? </a:t>
            </a:r>
            <a:r>
              <a:rPr lang="en-US" baseline="0" dirty="0"/>
              <a:t>Pupils may also know about how burning fossil fuels also creates global warming / climate change. As well as causing acid rain, which can affect plants and trees.  It can also affect animal health, in the same way that it harms us.</a:t>
            </a:r>
          </a:p>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8</a:t>
            </a:fld>
            <a:endParaRPr lang="en-GB"/>
          </a:p>
        </p:txBody>
      </p:sp>
    </p:spTree>
    <p:extLst>
      <p:ext uri="{BB962C8B-B14F-4D97-AF65-F5344CB8AC3E}">
        <p14:creationId xmlns:p14="http://schemas.microsoft.com/office/powerpoint/2010/main" val="329751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can you do to help?</a:t>
            </a:r>
          </a:p>
          <a:p>
            <a:endParaRPr lang="en-GB" dirty="0"/>
          </a:p>
          <a:p>
            <a:r>
              <a:rPr lang="en-GB" dirty="0"/>
              <a:t>Even though air pollution has many causes, there are always little things we can all do to help… No matter how small, every change counts and will help to reduce air pollution if we all work together.</a:t>
            </a:r>
          </a:p>
          <a:p>
            <a:endParaRPr lang="en-GB" dirty="0"/>
          </a:p>
          <a:p>
            <a:r>
              <a:rPr lang="en-GB" dirty="0"/>
              <a:t>Ask the children for their ideas. What could they do to help improve air quality?</a:t>
            </a:r>
          </a:p>
          <a:p>
            <a:endParaRPr lang="en-GB" dirty="0"/>
          </a:p>
          <a:p>
            <a:r>
              <a:rPr lang="en-GB" b="1" dirty="0"/>
              <a:t>Summarise ways that each child can help:</a:t>
            </a:r>
          </a:p>
          <a:p>
            <a:endParaRPr lang="en-GB" dirty="0"/>
          </a:p>
          <a:p>
            <a:r>
              <a:rPr lang="en-GB" b="1" dirty="0"/>
              <a:t>Today</a:t>
            </a:r>
            <a:r>
              <a:rPr lang="en-GB" dirty="0"/>
              <a:t> – switch off lights and electronic devices when we don’t need to use them (teachers – this includes white boards, computers and tablets)</a:t>
            </a:r>
          </a:p>
          <a:p>
            <a:endParaRPr lang="en-GB" dirty="0"/>
          </a:p>
          <a:p>
            <a:r>
              <a:rPr lang="en-GB" b="1" dirty="0"/>
              <a:t>This week – </a:t>
            </a:r>
            <a:r>
              <a:rPr lang="en-GB" dirty="0"/>
              <a:t>if coming in the car every day, why not try and park and stride one day? Pick a spot and time how long it takes to get to school. Try and aim for a 10 minute walk to school from your parking spot – this is a good park and stride.</a:t>
            </a:r>
          </a:p>
          <a:p>
            <a:endParaRPr lang="en-GB" dirty="0"/>
          </a:p>
          <a:p>
            <a:r>
              <a:rPr lang="en-GB" b="1" dirty="0"/>
              <a:t>This term </a:t>
            </a:r>
            <a:r>
              <a:rPr lang="en-GB" dirty="0"/>
              <a:t>– could you try coming to school in a different way altogether? Why not try walking or cycling to school instead once  a week, to see how you get on?</a:t>
            </a:r>
          </a:p>
        </p:txBody>
      </p:sp>
      <p:sp>
        <p:nvSpPr>
          <p:cNvPr id="4" name="Slide Number Placeholder 3"/>
          <p:cNvSpPr>
            <a:spLocks noGrp="1"/>
          </p:cNvSpPr>
          <p:nvPr>
            <p:ph type="sldNum" sz="quarter" idx="10"/>
          </p:nvPr>
        </p:nvSpPr>
        <p:spPr/>
        <p:txBody>
          <a:bodyPr/>
          <a:lstStyle/>
          <a:p>
            <a:fld id="{6F975D66-A90E-46B4-9B06-494309063561}" type="slidenum">
              <a:rPr lang="en-GB" smtClean="0"/>
              <a:t>9</a:t>
            </a:fld>
            <a:endParaRPr lang="en-GB"/>
          </a:p>
        </p:txBody>
      </p:sp>
    </p:spTree>
    <p:extLst>
      <p:ext uri="{BB962C8B-B14F-4D97-AF65-F5344CB8AC3E}">
        <p14:creationId xmlns:p14="http://schemas.microsoft.com/office/powerpoint/2010/main" val="15904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65615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02520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18295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63BF90-8871-4E8F-AF37-9F7C3B1E210F}"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595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BF90-8871-4E8F-AF37-9F7C3B1E210F}" type="datetimeFigureOut">
              <a:rPr lang="en-GB" smtClean="0"/>
              <a:t>11/12/2019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20324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63BF90-8871-4E8F-AF37-9F7C3B1E210F}"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2117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63BF90-8871-4E8F-AF37-9F7C3B1E210F}" type="datetimeFigureOut">
              <a:rPr lang="en-GB" smtClean="0"/>
              <a:t>11/12/2019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7896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63BF90-8871-4E8F-AF37-9F7C3B1E210F}" type="datetimeFigureOut">
              <a:rPr lang="en-GB" smtClean="0"/>
              <a:t>11/12/2019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393728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3BF90-8871-4E8F-AF37-9F7C3B1E210F}" type="datetimeFigureOut">
              <a:rPr lang="en-GB" smtClean="0"/>
              <a:t>11/12/2019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405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116119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3BF90-8871-4E8F-AF37-9F7C3B1E210F}" type="datetimeFigureOut">
              <a:rPr lang="en-GB" smtClean="0"/>
              <a:t>11/12/2019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6DFBC0-E77E-49DB-9923-4620D44CC641}" type="slidenum">
              <a:rPr lang="en-GB" smtClean="0"/>
              <a:t>‹#›</a:t>
            </a:fld>
            <a:endParaRPr lang="en-GB"/>
          </a:p>
        </p:txBody>
      </p:sp>
    </p:spTree>
    <p:extLst>
      <p:ext uri="{BB962C8B-B14F-4D97-AF65-F5344CB8AC3E}">
        <p14:creationId xmlns:p14="http://schemas.microsoft.com/office/powerpoint/2010/main" val="82996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BF90-8871-4E8F-AF37-9F7C3B1E210F}" type="datetimeFigureOut">
              <a:rPr lang="en-GB" smtClean="0"/>
              <a:t>11/12/2019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DFBC0-E77E-49DB-9923-4620D44CC641}" type="slidenum">
              <a:rPr lang="en-GB" smtClean="0"/>
              <a:t>‹#›</a:t>
            </a:fld>
            <a:endParaRPr lang="en-GB"/>
          </a:p>
        </p:txBody>
      </p:sp>
    </p:spTree>
    <p:extLst>
      <p:ext uri="{BB962C8B-B14F-4D97-AF65-F5344CB8AC3E}">
        <p14:creationId xmlns:p14="http://schemas.microsoft.com/office/powerpoint/2010/main" val="179626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gif"/><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hyperlink" Target="http://www.flickr.com/photos/wespeck/3594389320/" TargetMode="External"/><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3.sv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sv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hyperlink" Target="http://thestockwarehouse.deviantart.com/art/Cloud-PNG-Version-2-45513736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jpg"/><Relationship Id="rId7" Type="http://schemas.openxmlformats.org/officeDocument/2006/relationships/image" Target="../media/image22.png"/><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hyperlink" Target="http://www.publicdomainpictures.net/view-image.php?image=3840" TargetMode="External"/><Relationship Id="rId4" Type="http://schemas.openxmlformats.org/officeDocument/2006/relationships/hyperlink" Target="https://www.flickr.com/photos/142305740@N05/27125332100" TargetMode="External"/><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hyperlink" Target="https://pixabay.com/en/sand-pile-heap-dirt-soil-sandy-5768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openclipart.org/detail/196130/volcano-by-scout-196130" TargetMode="External"/><Relationship Id="rId4" Type="http://schemas.openxmlformats.org/officeDocument/2006/relationships/image" Target="../media/image27.png"/><Relationship Id="rId9" Type="http://schemas.openxmlformats.org/officeDocument/2006/relationships/hyperlink" Target="https://pixabay.com/pt/pir%C3%A2mides-egito-eg%C3%ADpcio-deserto-14962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501" y="-1913612"/>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202961" y="2998271"/>
            <a:ext cx="9144000" cy="2387600"/>
          </a:xfrm>
        </p:spPr>
        <p:txBody>
          <a:bodyPr>
            <a:noAutofit/>
          </a:bodyPr>
          <a:lstStyle/>
          <a:p>
            <a:r>
              <a:rPr lang="en-GB" sz="10000" dirty="0">
                <a:latin typeface="Impact" panose="020B0806030902050204" pitchFamily="34" charset="0"/>
              </a:rPr>
              <a:t>WHAT IS AIR QUALITY?</a:t>
            </a:r>
          </a:p>
        </p:txBody>
      </p:sp>
      <p:pic>
        <p:nvPicPr>
          <p:cNvPr id="4" name="Graphic 3">
            <a:extLst>
              <a:ext uri="{FF2B5EF4-FFF2-40B4-BE49-F238E27FC236}">
                <a16:creationId xmlns:a16="http://schemas.microsoft.com/office/drawing/2014/main" id="{753109A9-9DC2-4134-8029-EC6E4DA039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599229" y="-824257"/>
            <a:ext cx="4592771" cy="4592771"/>
          </a:xfrm>
          <a:prstGeom prst="rect">
            <a:avLst/>
          </a:prstGeom>
        </p:spPr>
      </p:pic>
      <p:sp>
        <p:nvSpPr>
          <p:cNvPr id="5" name="TextBox 4">
            <a:extLst>
              <a:ext uri="{FF2B5EF4-FFF2-40B4-BE49-F238E27FC236}">
                <a16:creationId xmlns:a16="http://schemas.microsoft.com/office/drawing/2014/main" id="{2BDF9D6D-5391-42FE-802C-D7CCB1C6E4C4}"/>
              </a:ext>
            </a:extLst>
          </p:cNvPr>
          <p:cNvSpPr txBox="1"/>
          <p:nvPr/>
        </p:nvSpPr>
        <p:spPr>
          <a:xfrm>
            <a:off x="8656536" y="1234682"/>
            <a:ext cx="2478156" cy="954107"/>
          </a:xfrm>
          <a:prstGeom prst="rect">
            <a:avLst/>
          </a:prstGeom>
          <a:noFill/>
        </p:spPr>
        <p:txBody>
          <a:bodyPr wrap="square" rtlCol="0">
            <a:spAutoFit/>
          </a:bodyPr>
          <a:lstStyle/>
          <a:p>
            <a:pPr algn="ctr"/>
            <a:r>
              <a:rPr lang="en-GB" sz="2800" dirty="0">
                <a:latin typeface="Impact" panose="020B0806030902050204" pitchFamily="34" charset="0"/>
              </a:rPr>
              <a:t>How clean the air is around us</a:t>
            </a:r>
          </a:p>
        </p:txBody>
      </p:sp>
      <p:pic>
        <p:nvPicPr>
          <p:cNvPr id="3" name="Picture 2">
            <a:extLst>
              <a:ext uri="{FF2B5EF4-FFF2-40B4-BE49-F238E27FC236}">
                <a16:creationId xmlns:a16="http://schemas.microsoft.com/office/drawing/2014/main" id="{8685176F-F3C6-417F-B590-843DF816C9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0331" y="4433371"/>
            <a:ext cx="1905000" cy="1905000"/>
          </a:xfrm>
          <a:prstGeom prst="rect">
            <a:avLst/>
          </a:prstGeom>
        </p:spPr>
      </p:pic>
    </p:spTree>
    <p:extLst>
      <p:ext uri="{BB962C8B-B14F-4D97-AF65-F5344CB8AC3E}">
        <p14:creationId xmlns:p14="http://schemas.microsoft.com/office/powerpoint/2010/main" val="280450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B91751-106D-4DA5-B79C-F23B96D6ED31}"/>
              </a:ext>
            </a:extLst>
          </p:cNvPr>
          <p:cNvSpPr>
            <a:spLocks noGrp="1"/>
          </p:cNvSpPr>
          <p:nvPr>
            <p:ph type="title"/>
          </p:nvPr>
        </p:nvSpPr>
        <p:spPr/>
        <p:txBody>
          <a:bodyPr/>
          <a:lstStyle/>
          <a:p>
            <a:r>
              <a:rPr lang="en-GB" dirty="0"/>
              <a:t>Have you got any questions?</a:t>
            </a:r>
          </a:p>
        </p:txBody>
      </p:sp>
      <p:pic>
        <p:nvPicPr>
          <p:cNvPr id="4" name="Graphic 3">
            <a:extLst>
              <a:ext uri="{FF2B5EF4-FFF2-40B4-BE49-F238E27FC236}">
                <a16:creationId xmlns:a16="http://schemas.microsoft.com/office/drawing/2014/main" id="{2C9A513D-E9FD-4F97-9B79-5AED3F465B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537" y="-393895"/>
            <a:ext cx="3496829" cy="3496829"/>
          </a:xfrm>
          <a:prstGeom prst="rect">
            <a:avLst/>
          </a:prstGeom>
        </p:spPr>
      </p:pic>
      <p:pic>
        <p:nvPicPr>
          <p:cNvPr id="5" name="Picture 4">
            <a:extLst>
              <a:ext uri="{FF2B5EF4-FFF2-40B4-BE49-F238E27FC236}">
                <a16:creationId xmlns:a16="http://schemas.microsoft.com/office/drawing/2014/main" id="{28B8F829-1665-47BE-A577-1DB6962155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453" y="3949834"/>
            <a:ext cx="2572292" cy="2572292"/>
          </a:xfrm>
          <a:prstGeom prst="rect">
            <a:avLst/>
          </a:prstGeom>
        </p:spPr>
      </p:pic>
      <p:pic>
        <p:nvPicPr>
          <p:cNvPr id="6" name="Picture 5" descr="Choose how you move logo">
            <a:extLst>
              <a:ext uri="{FF2B5EF4-FFF2-40B4-BE49-F238E27FC236}">
                <a16:creationId xmlns:a16="http://schemas.microsoft.com/office/drawing/2014/main" id="{0291FC30-4C9A-4B04-AE85-62D86FCD34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6856" y="4659979"/>
            <a:ext cx="3599717" cy="1394890"/>
          </a:xfrm>
          <a:prstGeom prst="rect">
            <a:avLst/>
          </a:prstGeom>
        </p:spPr>
      </p:pic>
      <p:pic>
        <p:nvPicPr>
          <p:cNvPr id="7" name="Picture 6">
            <a:extLst>
              <a:ext uri="{FF2B5EF4-FFF2-40B4-BE49-F238E27FC236}">
                <a16:creationId xmlns:a16="http://schemas.microsoft.com/office/drawing/2014/main" id="{60901421-0586-4065-8254-80C90E57D86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0685" y="4328724"/>
            <a:ext cx="1476375" cy="2057400"/>
          </a:xfrm>
          <a:prstGeom prst="rect">
            <a:avLst/>
          </a:prstGeom>
        </p:spPr>
      </p:pic>
      <p:sp>
        <p:nvSpPr>
          <p:cNvPr id="8" name="TextBox 7">
            <a:extLst>
              <a:ext uri="{FF2B5EF4-FFF2-40B4-BE49-F238E27FC236}">
                <a16:creationId xmlns:a16="http://schemas.microsoft.com/office/drawing/2014/main" id="{66548754-2910-4892-84C4-4EDEE09B7B00}"/>
              </a:ext>
            </a:extLst>
          </p:cNvPr>
          <p:cNvSpPr txBox="1"/>
          <p:nvPr/>
        </p:nvSpPr>
        <p:spPr>
          <a:xfrm>
            <a:off x="405298" y="1333193"/>
            <a:ext cx="3496829" cy="830997"/>
          </a:xfrm>
          <a:prstGeom prst="rect">
            <a:avLst/>
          </a:prstGeom>
          <a:noFill/>
        </p:spPr>
        <p:txBody>
          <a:bodyPr wrap="square" rtlCol="0">
            <a:spAutoFit/>
          </a:bodyPr>
          <a:lstStyle/>
          <a:p>
            <a:pPr algn="ctr"/>
            <a:r>
              <a:rPr lang="en-GB" sz="4800" dirty="0">
                <a:latin typeface="Impact" panose="020B0806030902050204" pitchFamily="34" charset="0"/>
              </a:rPr>
              <a:t>Thank you!</a:t>
            </a:r>
          </a:p>
        </p:txBody>
      </p:sp>
      <p:pic>
        <p:nvPicPr>
          <p:cNvPr id="9" name="Graphic 8">
            <a:extLst>
              <a:ext uri="{FF2B5EF4-FFF2-40B4-BE49-F238E27FC236}">
                <a16:creationId xmlns:a16="http://schemas.microsoft.com/office/drawing/2014/main" id="{74F9EEBC-4503-4EB6-8EAE-6A40A82BF5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6240" y="-1504739"/>
            <a:ext cx="7401951" cy="7401951"/>
          </a:xfrm>
          <a:prstGeom prst="rect">
            <a:avLst/>
          </a:prstGeom>
        </p:spPr>
      </p:pic>
      <p:sp>
        <p:nvSpPr>
          <p:cNvPr id="10" name="TextBox 9">
            <a:extLst>
              <a:ext uri="{FF2B5EF4-FFF2-40B4-BE49-F238E27FC236}">
                <a16:creationId xmlns:a16="http://schemas.microsoft.com/office/drawing/2014/main" id="{EF5DBFDC-AA0E-4721-8F01-AFE8C9EDCC1E}"/>
              </a:ext>
            </a:extLst>
          </p:cNvPr>
          <p:cNvSpPr txBox="1"/>
          <p:nvPr/>
        </p:nvSpPr>
        <p:spPr>
          <a:xfrm>
            <a:off x="5340742" y="2164190"/>
            <a:ext cx="5356318" cy="1384995"/>
          </a:xfrm>
          <a:prstGeom prst="rect">
            <a:avLst/>
          </a:prstGeom>
          <a:noFill/>
        </p:spPr>
        <p:txBody>
          <a:bodyPr wrap="square" rtlCol="0">
            <a:spAutoFit/>
          </a:bodyPr>
          <a:lstStyle/>
          <a:p>
            <a:r>
              <a:rPr lang="en-GB" sz="2800" b="1" dirty="0"/>
              <a:t>Danni Kennell</a:t>
            </a:r>
          </a:p>
          <a:p>
            <a:r>
              <a:rPr lang="en-GB" sz="2800" dirty="0"/>
              <a:t>Education Officer (Air Quality) Leicester City Council</a:t>
            </a:r>
          </a:p>
        </p:txBody>
      </p:sp>
      <p:sp>
        <p:nvSpPr>
          <p:cNvPr id="11" name="TextBox 10">
            <a:extLst>
              <a:ext uri="{FF2B5EF4-FFF2-40B4-BE49-F238E27FC236}">
                <a16:creationId xmlns:a16="http://schemas.microsoft.com/office/drawing/2014/main" id="{23CF68D2-6E16-495D-94A7-BDF0F801685A}"/>
              </a:ext>
            </a:extLst>
          </p:cNvPr>
          <p:cNvSpPr txBox="1"/>
          <p:nvPr/>
        </p:nvSpPr>
        <p:spPr>
          <a:xfrm>
            <a:off x="614266" y="2371952"/>
            <a:ext cx="3129723" cy="523220"/>
          </a:xfrm>
          <a:prstGeom prst="rect">
            <a:avLst/>
          </a:prstGeom>
          <a:noFill/>
        </p:spPr>
        <p:txBody>
          <a:bodyPr wrap="square" rtlCol="0">
            <a:spAutoFit/>
          </a:bodyPr>
          <a:lstStyle/>
          <a:p>
            <a:pPr algn="ctr"/>
            <a:r>
              <a:rPr lang="en-GB" sz="2800" dirty="0">
                <a:latin typeface="Impact" panose="020B0806030902050204" pitchFamily="34" charset="0"/>
              </a:rPr>
              <a:t>Any questions?</a:t>
            </a:r>
          </a:p>
        </p:txBody>
      </p:sp>
    </p:spTree>
    <p:extLst>
      <p:ext uri="{BB962C8B-B14F-4D97-AF65-F5344CB8AC3E}">
        <p14:creationId xmlns:p14="http://schemas.microsoft.com/office/powerpoint/2010/main" val="189120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9E2AE07-B114-45F8-A49A-39B3D051F48A}"/>
              </a:ext>
            </a:extLst>
          </p:cNvPr>
          <p:cNvSpPr>
            <a:spLocks noGrp="1"/>
          </p:cNvSpPr>
          <p:nvPr>
            <p:ph type="title"/>
          </p:nvPr>
        </p:nvSpPr>
        <p:spPr>
          <a:xfrm>
            <a:off x="253171" y="664066"/>
            <a:ext cx="10750108" cy="977424"/>
          </a:xfrm>
          <a:solidFill>
            <a:schemeClr val="bg1"/>
          </a:solidFill>
        </p:spPr>
        <p:txBody>
          <a:bodyPr>
            <a:normAutofit/>
          </a:bodyPr>
          <a:lstStyle/>
          <a:p>
            <a:r>
              <a:rPr lang="en-GB" sz="5400" dirty="0">
                <a:latin typeface="Impact" panose="020B0806030902050204" pitchFamily="34" charset="0"/>
              </a:rPr>
              <a:t>Where does air pollution come from?</a:t>
            </a:r>
          </a:p>
        </p:txBody>
      </p:sp>
      <p:pic>
        <p:nvPicPr>
          <p:cNvPr id="4" name="Picture 3" descr="People walking down a high street in London, next to a pelican crossing with a traffic light on green. The street is lined with shops to the left."/>
          <p:cNvPicPr>
            <a:picLocks noChangeAspect="1"/>
          </p:cNvPicPr>
          <p:nvPr/>
        </p:nvPicPr>
        <p:blipFill rotWithShape="1">
          <a:blip r:embed="rId3">
            <a:extLst>
              <a:ext uri="{28A0092B-C50C-407E-A947-70E740481C1C}">
                <a14:useLocalDpi xmlns:a14="http://schemas.microsoft.com/office/drawing/2010/main" val="0"/>
              </a:ext>
            </a:extLst>
          </a:blip>
          <a:srcRect l="6468" t="22497" r="72763" b="10562"/>
          <a:stretch/>
        </p:blipFill>
        <p:spPr>
          <a:xfrm>
            <a:off x="0" y="2077388"/>
            <a:ext cx="2144889" cy="4590816"/>
          </a:xfrm>
          <a:prstGeom prst="rect">
            <a:avLst/>
          </a:prstGeom>
        </p:spPr>
      </p:pic>
      <p:pic>
        <p:nvPicPr>
          <p:cNvPr id="3" name="Picture 2" descr="A traffic jam on a busy London street. In the foreground there is a long queue of buses, cars and vans. You can see roadworks on the pavement to the left and buildings and factories in the distance."/>
          <p:cNvPicPr>
            <a:picLocks noChangeAspect="1"/>
          </p:cNvPicPr>
          <p:nvPr/>
        </p:nvPicPr>
        <p:blipFill rotWithShape="1">
          <a:blip r:embed="rId4">
            <a:extLst>
              <a:ext uri="{28A0092B-C50C-407E-A947-70E740481C1C}">
                <a14:useLocalDpi xmlns:a14="http://schemas.microsoft.com/office/drawing/2010/main" val="0"/>
              </a:ext>
            </a:extLst>
          </a:blip>
          <a:srcRect l="29836"/>
          <a:stretch/>
        </p:blipFill>
        <p:spPr>
          <a:xfrm>
            <a:off x="2201334" y="2082055"/>
            <a:ext cx="4844817" cy="4603358"/>
          </a:xfrm>
          <a:prstGeom prst="rect">
            <a:avLst/>
          </a:prstGeom>
        </p:spPr>
      </p:pic>
      <p:pic>
        <p:nvPicPr>
          <p:cNvPr id="1028" name="Picture 4" descr="A close up of a car exhaust pipe, emitting a plume of exhaust fumes"/>
          <p:cNvPicPr>
            <a:picLocks noChangeAspect="1" noChangeArrowheads="1"/>
          </p:cNvPicPr>
          <p:nvPr/>
        </p:nvPicPr>
        <p:blipFill rotWithShape="1">
          <a:blip r:embed="rId5">
            <a:extLst>
              <a:ext uri="{28A0092B-C50C-407E-A947-70E740481C1C}">
                <a14:useLocalDpi xmlns:a14="http://schemas.microsoft.com/office/drawing/2010/main" val="0"/>
              </a:ext>
            </a:extLst>
          </a:blip>
          <a:srcRect l="8715" r="8270"/>
          <a:stretch/>
        </p:blipFill>
        <p:spPr bwMode="auto">
          <a:xfrm>
            <a:off x="7093187" y="2066510"/>
            <a:ext cx="5098813" cy="460021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Dust">
            <a:extLst>
              <a:ext uri="{FF2B5EF4-FFF2-40B4-BE49-F238E27FC236}">
                <a16:creationId xmlns:a16="http://schemas.microsoft.com/office/drawing/2014/main" id="{8F0E3AED-3D14-4DE7-85CA-3094CC67A44D}"/>
              </a:ext>
            </a:extLst>
          </p:cNvPr>
          <p:cNvGrpSpPr/>
          <p:nvPr/>
        </p:nvGrpSpPr>
        <p:grpSpPr>
          <a:xfrm>
            <a:off x="1629605" y="4066036"/>
            <a:ext cx="2545185" cy="2545185"/>
            <a:chOff x="1488927" y="3857128"/>
            <a:chExt cx="2545185" cy="2545185"/>
          </a:xfrm>
        </p:grpSpPr>
        <p:pic>
          <p:nvPicPr>
            <p:cNvPr id="7" name="Graphic 6">
              <a:extLst>
                <a:ext uri="{FF2B5EF4-FFF2-40B4-BE49-F238E27FC236}">
                  <a16:creationId xmlns:a16="http://schemas.microsoft.com/office/drawing/2014/main" id="{A12CA5A4-18EA-4E26-AC05-4988B682FFC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8927" y="3857128"/>
              <a:ext cx="2545185" cy="2545185"/>
            </a:xfrm>
            <a:prstGeom prst="rect">
              <a:avLst/>
            </a:prstGeom>
          </p:spPr>
        </p:pic>
        <p:sp>
          <p:nvSpPr>
            <p:cNvPr id="12" name="TextBox 11">
              <a:extLst>
                <a:ext uri="{FF2B5EF4-FFF2-40B4-BE49-F238E27FC236}">
                  <a16:creationId xmlns:a16="http://schemas.microsoft.com/office/drawing/2014/main" id="{2AF9835E-55D7-4995-8E93-F7CC0F91095D}"/>
                </a:ext>
              </a:extLst>
            </p:cNvPr>
            <p:cNvSpPr txBox="1"/>
            <p:nvPr/>
          </p:nvSpPr>
          <p:spPr>
            <a:xfrm>
              <a:off x="1718019" y="4874757"/>
              <a:ext cx="1997755" cy="1323439"/>
            </a:xfrm>
            <a:prstGeom prst="rect">
              <a:avLst/>
            </a:prstGeom>
            <a:noFill/>
          </p:spPr>
          <p:txBody>
            <a:bodyPr wrap="square" rtlCol="0">
              <a:spAutoFit/>
            </a:bodyPr>
            <a:lstStyle/>
            <a:p>
              <a:pPr algn="ctr"/>
              <a:r>
                <a:rPr lang="en-GB" sz="4000" dirty="0">
                  <a:latin typeface="Impact" panose="020B0806030902050204" pitchFamily="34" charset="0"/>
                </a:rPr>
                <a:t>Dust </a:t>
              </a:r>
            </a:p>
            <a:p>
              <a:pPr algn="ctr"/>
              <a:endParaRPr lang="en-GB" sz="4000" dirty="0">
                <a:latin typeface="Impact" panose="020B0806030902050204" pitchFamily="34" charset="0"/>
              </a:endParaRPr>
            </a:p>
          </p:txBody>
        </p:sp>
      </p:grpSp>
      <p:grpSp>
        <p:nvGrpSpPr>
          <p:cNvPr id="5" name="Group 4" descr="Solid particles">
            <a:extLst>
              <a:ext uri="{FF2B5EF4-FFF2-40B4-BE49-F238E27FC236}">
                <a16:creationId xmlns:a16="http://schemas.microsoft.com/office/drawing/2014/main" id="{03BD0A68-2AAC-4B53-94DA-3152EDF57AA5}"/>
              </a:ext>
              <a:ext uri="{C183D7F6-B498-43B3-948B-1728B52AA6E4}">
                <adec:decorative xmlns:adec="http://schemas.microsoft.com/office/drawing/2017/decorative" val="0"/>
              </a:ext>
            </a:extLst>
          </p:cNvPr>
          <p:cNvGrpSpPr/>
          <p:nvPr/>
        </p:nvGrpSpPr>
        <p:grpSpPr>
          <a:xfrm>
            <a:off x="7590653" y="1704570"/>
            <a:ext cx="2545185" cy="2545185"/>
            <a:chOff x="7590653" y="1704570"/>
            <a:chExt cx="2545185" cy="2545185"/>
          </a:xfrm>
        </p:grpSpPr>
        <p:pic>
          <p:nvPicPr>
            <p:cNvPr id="8" name="Graphic 7">
              <a:extLst>
                <a:ext uri="{FF2B5EF4-FFF2-40B4-BE49-F238E27FC236}">
                  <a16:creationId xmlns:a16="http://schemas.microsoft.com/office/drawing/2014/main" id="{5EA5E96D-1389-43DE-BA2E-51902D4BF83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90653" y="1704570"/>
              <a:ext cx="2545185" cy="2545185"/>
            </a:xfrm>
            <a:prstGeom prst="rect">
              <a:avLst/>
            </a:prstGeom>
          </p:spPr>
        </p:pic>
        <p:sp>
          <p:nvSpPr>
            <p:cNvPr id="14" name="TextBox 13">
              <a:extLst>
                <a:ext uri="{FF2B5EF4-FFF2-40B4-BE49-F238E27FC236}">
                  <a16:creationId xmlns:a16="http://schemas.microsoft.com/office/drawing/2014/main" id="{DCAAECA6-5AD0-41FC-9474-FDBA6E8EF46F}"/>
                </a:ext>
              </a:extLst>
            </p:cNvPr>
            <p:cNvSpPr txBox="1"/>
            <p:nvPr/>
          </p:nvSpPr>
          <p:spPr>
            <a:xfrm>
              <a:off x="7906077" y="2433873"/>
              <a:ext cx="1838875" cy="1815882"/>
            </a:xfrm>
            <a:prstGeom prst="rect">
              <a:avLst/>
            </a:prstGeom>
            <a:noFill/>
          </p:spPr>
          <p:txBody>
            <a:bodyPr wrap="square" rtlCol="0">
              <a:spAutoFit/>
            </a:bodyPr>
            <a:lstStyle/>
            <a:p>
              <a:pPr algn="ctr"/>
              <a:r>
                <a:rPr lang="en-GB" sz="3200" dirty="0">
                  <a:latin typeface="Impact" panose="020B0806030902050204" pitchFamily="34" charset="0"/>
                </a:rPr>
                <a:t>Solid</a:t>
              </a:r>
              <a:r>
                <a:rPr lang="en-GB" sz="4000" dirty="0">
                  <a:latin typeface="Impact" panose="020B0806030902050204" pitchFamily="34" charset="0"/>
                </a:rPr>
                <a:t> </a:t>
              </a:r>
              <a:r>
                <a:rPr lang="en-GB" sz="3200" dirty="0">
                  <a:latin typeface="Impact" panose="020B0806030902050204" pitchFamily="34" charset="0"/>
                </a:rPr>
                <a:t>particles</a:t>
              </a:r>
              <a:endParaRPr lang="en-GB" sz="4000" dirty="0">
                <a:latin typeface="Impact" panose="020B0806030902050204" pitchFamily="34" charset="0"/>
              </a:endParaRPr>
            </a:p>
            <a:p>
              <a:pPr algn="ctr"/>
              <a:endParaRPr lang="en-GB" sz="4000" dirty="0">
                <a:latin typeface="Impact" panose="020B0806030902050204" pitchFamily="34" charset="0"/>
              </a:endParaRPr>
            </a:p>
          </p:txBody>
        </p:sp>
      </p:grpSp>
      <p:grpSp>
        <p:nvGrpSpPr>
          <p:cNvPr id="6" name="Group 5" descr="Gases">
            <a:extLst>
              <a:ext uri="{FF2B5EF4-FFF2-40B4-BE49-F238E27FC236}">
                <a16:creationId xmlns:a16="http://schemas.microsoft.com/office/drawing/2014/main" id="{151E8A91-3D18-4E1E-9203-62156925706A}"/>
              </a:ext>
              <a:ext uri="{C183D7F6-B498-43B3-948B-1728B52AA6E4}">
                <adec:decorative xmlns:adec="http://schemas.microsoft.com/office/drawing/2017/decorative" val="0"/>
              </a:ext>
            </a:extLst>
          </p:cNvPr>
          <p:cNvGrpSpPr/>
          <p:nvPr/>
        </p:nvGrpSpPr>
        <p:grpSpPr>
          <a:xfrm>
            <a:off x="4355633" y="1881832"/>
            <a:ext cx="2545185" cy="2545185"/>
            <a:chOff x="4355633" y="1881832"/>
            <a:chExt cx="2545185" cy="2545185"/>
          </a:xfrm>
        </p:grpSpPr>
        <p:pic>
          <p:nvPicPr>
            <p:cNvPr id="11" name="Graphic 10">
              <a:extLst>
                <a:ext uri="{FF2B5EF4-FFF2-40B4-BE49-F238E27FC236}">
                  <a16:creationId xmlns:a16="http://schemas.microsoft.com/office/drawing/2014/main" id="{798CB161-A212-42D1-8216-AFDA6DEF2C4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5633" y="1881832"/>
              <a:ext cx="2545185" cy="2545185"/>
            </a:xfrm>
            <a:prstGeom prst="rect">
              <a:avLst/>
            </a:prstGeom>
          </p:spPr>
        </p:pic>
        <p:sp>
          <p:nvSpPr>
            <p:cNvPr id="15" name="TextBox 14">
              <a:extLst>
                <a:ext uri="{FF2B5EF4-FFF2-40B4-BE49-F238E27FC236}">
                  <a16:creationId xmlns:a16="http://schemas.microsoft.com/office/drawing/2014/main" id="{C64DEEE7-4A66-474F-9A8C-3E68F7DE9FEE}"/>
                </a:ext>
              </a:extLst>
            </p:cNvPr>
            <p:cNvSpPr txBox="1"/>
            <p:nvPr/>
          </p:nvSpPr>
          <p:spPr>
            <a:xfrm>
              <a:off x="4621107" y="2970094"/>
              <a:ext cx="1997755" cy="1323439"/>
            </a:xfrm>
            <a:prstGeom prst="rect">
              <a:avLst/>
            </a:prstGeom>
            <a:noFill/>
          </p:spPr>
          <p:txBody>
            <a:bodyPr wrap="square" rtlCol="0">
              <a:spAutoFit/>
            </a:bodyPr>
            <a:lstStyle/>
            <a:p>
              <a:pPr algn="ctr"/>
              <a:r>
                <a:rPr lang="en-GB" sz="4000" dirty="0">
                  <a:latin typeface="Impact" panose="020B0806030902050204" pitchFamily="34" charset="0"/>
                </a:rPr>
                <a:t>Gases </a:t>
              </a:r>
            </a:p>
            <a:p>
              <a:pPr algn="ctr"/>
              <a:endParaRPr lang="en-GB" sz="4000" dirty="0">
                <a:latin typeface="Impact" panose="020B0806030902050204" pitchFamily="34" charset="0"/>
              </a:endParaRPr>
            </a:p>
          </p:txBody>
        </p:sp>
      </p:grpSp>
      <p:grpSp>
        <p:nvGrpSpPr>
          <p:cNvPr id="16" name="Group 15" descr="Liquid droplets">
            <a:extLst>
              <a:ext uri="{FF2B5EF4-FFF2-40B4-BE49-F238E27FC236}">
                <a16:creationId xmlns:a16="http://schemas.microsoft.com/office/drawing/2014/main" id="{ECCEDEC1-F450-438D-BB2E-419320E490B3}"/>
              </a:ext>
              <a:ext uri="{C183D7F6-B498-43B3-948B-1728B52AA6E4}">
                <adec:decorative xmlns:adec="http://schemas.microsoft.com/office/drawing/2017/decorative" val="0"/>
              </a:ext>
            </a:extLst>
          </p:cNvPr>
          <p:cNvGrpSpPr/>
          <p:nvPr/>
        </p:nvGrpSpPr>
        <p:grpSpPr>
          <a:xfrm>
            <a:off x="6126190" y="3577436"/>
            <a:ext cx="2928927" cy="2928927"/>
            <a:chOff x="6126190" y="3577436"/>
            <a:chExt cx="2928927" cy="2928927"/>
          </a:xfrm>
        </p:grpSpPr>
        <p:pic>
          <p:nvPicPr>
            <p:cNvPr id="9" name="Graphic 8">
              <a:extLst>
                <a:ext uri="{FF2B5EF4-FFF2-40B4-BE49-F238E27FC236}">
                  <a16:creationId xmlns:a16="http://schemas.microsoft.com/office/drawing/2014/main" id="{2B74596F-835B-4187-8BEC-39C1B33740E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6190" y="3577436"/>
              <a:ext cx="2928927" cy="2928927"/>
            </a:xfrm>
            <a:prstGeom prst="rect">
              <a:avLst/>
            </a:prstGeom>
          </p:spPr>
        </p:pic>
        <p:sp>
          <p:nvSpPr>
            <p:cNvPr id="17" name="TextBox 16">
              <a:extLst>
                <a:ext uri="{FF2B5EF4-FFF2-40B4-BE49-F238E27FC236}">
                  <a16:creationId xmlns:a16="http://schemas.microsoft.com/office/drawing/2014/main" id="{3A91CAF5-B40C-4C08-B7C9-AB10509EAD14}"/>
                </a:ext>
              </a:extLst>
            </p:cNvPr>
            <p:cNvSpPr txBox="1"/>
            <p:nvPr/>
          </p:nvSpPr>
          <p:spPr>
            <a:xfrm>
              <a:off x="6338552" y="4519852"/>
              <a:ext cx="2478156" cy="1323439"/>
            </a:xfrm>
            <a:prstGeom prst="rect">
              <a:avLst/>
            </a:prstGeom>
            <a:noFill/>
          </p:spPr>
          <p:txBody>
            <a:bodyPr wrap="square" rtlCol="0">
              <a:spAutoFit/>
            </a:bodyPr>
            <a:lstStyle/>
            <a:p>
              <a:pPr algn="ctr"/>
              <a:r>
                <a:rPr lang="en-GB" sz="4000" dirty="0">
                  <a:latin typeface="Impact" panose="020B0806030902050204" pitchFamily="34" charset="0"/>
                </a:rPr>
                <a:t>Liquid droplets</a:t>
              </a:r>
            </a:p>
          </p:txBody>
        </p:sp>
      </p:grpSp>
    </p:spTree>
    <p:extLst>
      <p:ext uri="{BB962C8B-B14F-4D97-AF65-F5344CB8AC3E}">
        <p14:creationId xmlns:p14="http://schemas.microsoft.com/office/powerpoint/2010/main" val="22281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6878529-3193-402C-B486-5BE0221AEA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478" y="-1070684"/>
            <a:ext cx="5534438" cy="5534438"/>
          </a:xfrm>
          <a:prstGeom prst="rect">
            <a:avLst/>
          </a:prstGeom>
        </p:spPr>
      </p:pic>
      <p:sp>
        <p:nvSpPr>
          <p:cNvPr id="3" name="Title 2">
            <a:extLst>
              <a:ext uri="{FF2B5EF4-FFF2-40B4-BE49-F238E27FC236}">
                <a16:creationId xmlns:a16="http://schemas.microsoft.com/office/drawing/2014/main" id="{24B88F29-A0A2-424B-B572-A3E30AD8701F}"/>
              </a:ext>
            </a:extLst>
          </p:cNvPr>
          <p:cNvSpPr>
            <a:spLocks noGrp="1"/>
          </p:cNvSpPr>
          <p:nvPr>
            <p:ph type="title"/>
          </p:nvPr>
        </p:nvSpPr>
        <p:spPr>
          <a:xfrm>
            <a:off x="1053682" y="1306116"/>
            <a:ext cx="4045690" cy="1805664"/>
          </a:xfrm>
        </p:spPr>
        <p:txBody>
          <a:bodyPr>
            <a:normAutofit fontScale="90000"/>
          </a:bodyPr>
          <a:lstStyle/>
          <a:p>
            <a:r>
              <a:rPr lang="en-GB" sz="5400" dirty="0">
                <a:latin typeface="Impact" panose="020B0806030902050204" pitchFamily="34" charset="0"/>
              </a:rPr>
              <a:t>How do you </a:t>
            </a:r>
            <a:br>
              <a:rPr lang="en-GB" sz="5400" dirty="0">
                <a:latin typeface="Impact" panose="020B0806030902050204" pitchFamily="34" charset="0"/>
              </a:rPr>
            </a:br>
            <a:r>
              <a:rPr lang="en-GB" sz="5400" dirty="0">
                <a:latin typeface="Impact" panose="020B0806030902050204" pitchFamily="34" charset="0"/>
              </a:rPr>
              <a:t>get to school?</a:t>
            </a:r>
          </a:p>
        </p:txBody>
      </p:sp>
      <p:sp>
        <p:nvSpPr>
          <p:cNvPr id="4" name="TextBox 3"/>
          <p:cNvSpPr txBox="1"/>
          <p:nvPr/>
        </p:nvSpPr>
        <p:spPr>
          <a:xfrm>
            <a:off x="423333" y="3342137"/>
            <a:ext cx="6811886" cy="3539430"/>
          </a:xfrm>
          <a:prstGeom prst="rect">
            <a:avLst/>
          </a:prstGeom>
          <a:noFill/>
        </p:spPr>
        <p:txBody>
          <a:bodyPr wrap="square" rtlCol="0">
            <a:spAutoFit/>
          </a:bodyPr>
          <a:lstStyle/>
          <a:p>
            <a:pPr>
              <a:spcBef>
                <a:spcPts val="600"/>
              </a:spcBef>
              <a:spcAft>
                <a:spcPts val="600"/>
              </a:spcAft>
            </a:pPr>
            <a:r>
              <a:rPr lang="en-GB" sz="3200" dirty="0">
                <a:solidFill>
                  <a:srgbClr val="101748"/>
                </a:solidFill>
                <a:latin typeface="Impact" panose="020B0806030902050204" pitchFamily="34" charset="0"/>
                <a:cs typeface="Libre Franklin"/>
              </a:rPr>
              <a:t>Do you… Walk? Cycle? Scoot?</a:t>
            </a:r>
          </a:p>
          <a:p>
            <a:pPr>
              <a:spcBef>
                <a:spcPts val="600"/>
              </a:spcBef>
              <a:spcAft>
                <a:spcPts val="600"/>
              </a:spcAft>
            </a:pPr>
            <a:r>
              <a:rPr lang="en-GB" sz="3200" dirty="0">
                <a:solidFill>
                  <a:srgbClr val="101748"/>
                </a:solidFill>
                <a:latin typeface="Impact" panose="020B0806030902050204" pitchFamily="34" charset="0"/>
                <a:cs typeface="Libre Franklin"/>
              </a:rPr>
              <a:t>Bus? Train? Taxi? Drive? </a:t>
            </a:r>
          </a:p>
          <a:p>
            <a:r>
              <a:rPr lang="en-GB" sz="2800" dirty="0">
                <a:latin typeface="Libre Franklin"/>
              </a:rPr>
              <a:t>Which of these ways of travelling do they think are </a:t>
            </a:r>
            <a:r>
              <a:rPr lang="en-GB" sz="2800" b="1" dirty="0">
                <a:solidFill>
                  <a:srgbClr val="FF0000"/>
                </a:solidFill>
                <a:latin typeface="Libre Franklin"/>
              </a:rPr>
              <a:t>worst</a:t>
            </a:r>
            <a:r>
              <a:rPr lang="en-GB" sz="2800" dirty="0">
                <a:latin typeface="Libre Franklin"/>
              </a:rPr>
              <a:t> for making air pollution?</a:t>
            </a:r>
          </a:p>
          <a:p>
            <a:r>
              <a:rPr lang="en-GB" sz="2800" dirty="0">
                <a:latin typeface="Libre Franklin"/>
              </a:rPr>
              <a:t>Which of these ways make the </a:t>
            </a:r>
            <a:r>
              <a:rPr lang="en-GB" sz="2800" b="1" dirty="0">
                <a:solidFill>
                  <a:srgbClr val="00DB93"/>
                </a:solidFill>
                <a:latin typeface="Libre Franklin"/>
              </a:rPr>
              <a:t>least</a:t>
            </a:r>
            <a:r>
              <a:rPr lang="en-GB" sz="2800" dirty="0">
                <a:latin typeface="Libre Franklin"/>
              </a:rPr>
              <a:t> air pollution?</a:t>
            </a:r>
          </a:p>
          <a:p>
            <a:pPr>
              <a:spcBef>
                <a:spcPts val="600"/>
              </a:spcBef>
              <a:spcAft>
                <a:spcPts val="600"/>
              </a:spcAft>
            </a:pPr>
            <a:endParaRPr lang="en-GB" sz="2800" dirty="0">
              <a:solidFill>
                <a:srgbClr val="101748"/>
              </a:solidFill>
              <a:latin typeface="Libre Franklin"/>
              <a:cs typeface="Libre Franklin"/>
            </a:endParaRPr>
          </a:p>
        </p:txBody>
      </p:sp>
      <p:pic>
        <p:nvPicPr>
          <p:cNvPr id="3074" name="Picture 2" descr="Car exhaust, pollution, car exhuast fumes, carbon footpr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219" y="3578009"/>
            <a:ext cx="4308593" cy="26893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eople cycling on a cycle lane, next to a road"/>
          <p:cNvPicPr>
            <a:picLocks noChangeAspect="1"/>
          </p:cNvPicPr>
          <p:nvPr/>
        </p:nvPicPr>
        <p:blipFill rotWithShape="1">
          <a:blip r:embed="rId6" cstate="print">
            <a:extLst>
              <a:ext uri="{28A0092B-C50C-407E-A947-70E740481C1C}">
                <a14:useLocalDpi xmlns:a14="http://schemas.microsoft.com/office/drawing/2010/main" val="0"/>
              </a:ext>
            </a:extLst>
          </a:blip>
          <a:srcRect t="7864" b="4325"/>
          <a:stretch/>
        </p:blipFill>
        <p:spPr>
          <a:xfrm>
            <a:off x="5732916" y="590594"/>
            <a:ext cx="4307591" cy="2521186"/>
          </a:xfrm>
          <a:prstGeom prst="rect">
            <a:avLst/>
          </a:prstGeom>
        </p:spPr>
      </p:pic>
      <p:pic>
        <p:nvPicPr>
          <p:cNvPr id="15" name="Picture 14" descr="A child scooting">
            <a:extLst>
              <a:ext uri="{FF2B5EF4-FFF2-40B4-BE49-F238E27FC236}">
                <a16:creationId xmlns:a16="http://schemas.microsoft.com/office/drawing/2014/main" id="{EF3D4718-8DD7-4DAE-B3C6-775D36B128B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80030" y="2306478"/>
            <a:ext cx="2388637" cy="1707502"/>
          </a:xfrm>
          <a:prstGeom prst="rect">
            <a:avLst/>
          </a:prstGeom>
        </p:spPr>
      </p:pic>
    </p:spTree>
    <p:extLst>
      <p:ext uri="{BB962C8B-B14F-4D97-AF65-F5344CB8AC3E}">
        <p14:creationId xmlns:p14="http://schemas.microsoft.com/office/powerpoint/2010/main" val="40641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Picture 2" descr="City scene showing sources of urban air pollution: factories and buildings in background, cars, lorries and other vehicles in the foreground">
            <a:extLst>
              <a:ext uri="{FF2B5EF4-FFF2-40B4-BE49-F238E27FC236}">
                <a16:creationId xmlns:a16="http://schemas.microsoft.com/office/drawing/2014/main" id="{3C88D830-A674-43E6-8904-4044BA405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67" y="295257"/>
            <a:ext cx="11084465" cy="6267486"/>
          </a:xfrm>
          <a:prstGeom prst="rect">
            <a:avLst/>
          </a:prstGeom>
        </p:spPr>
      </p:pic>
      <p:sp>
        <p:nvSpPr>
          <p:cNvPr id="11" name="Title 8">
            <a:extLst>
              <a:ext uri="{FF2B5EF4-FFF2-40B4-BE49-F238E27FC236}">
                <a16:creationId xmlns:a16="http://schemas.microsoft.com/office/drawing/2014/main" id="{802A19A5-CD23-431D-9755-5B207F5DF46A}"/>
              </a:ext>
            </a:extLst>
          </p:cNvPr>
          <p:cNvSpPr>
            <a:spLocks noGrp="1"/>
          </p:cNvSpPr>
          <p:nvPr>
            <p:ph type="ctrTitle"/>
          </p:nvPr>
        </p:nvSpPr>
        <p:spPr>
          <a:xfrm>
            <a:off x="799035" y="737419"/>
            <a:ext cx="10593927" cy="1836174"/>
          </a:xfrm>
          <a:solidFill>
            <a:schemeClr val="bg1"/>
          </a:solidFill>
        </p:spPr>
        <p:txBody>
          <a:bodyPr>
            <a:noAutofit/>
          </a:bodyPr>
          <a:lstStyle/>
          <a:p>
            <a:pPr algn="l"/>
            <a:r>
              <a:rPr lang="en-GB" dirty="0">
                <a:latin typeface="Impact" panose="020B0806030902050204" pitchFamily="34" charset="0"/>
              </a:rPr>
              <a:t>Most air pollution in urban areas, comes from things like this…</a:t>
            </a:r>
          </a:p>
        </p:txBody>
      </p:sp>
    </p:spTree>
    <p:extLst>
      <p:ext uri="{BB962C8B-B14F-4D97-AF65-F5344CB8AC3E}">
        <p14:creationId xmlns:p14="http://schemas.microsoft.com/office/powerpoint/2010/main" val="79722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B8B301F-B165-45D1-A957-953D0C5CBCED}"/>
              </a:ext>
            </a:extLst>
          </p:cNvPr>
          <p:cNvSpPr>
            <a:spLocks noGrp="1"/>
          </p:cNvSpPr>
          <p:nvPr>
            <p:ph type="title"/>
          </p:nvPr>
        </p:nvSpPr>
        <p:spPr>
          <a:xfrm>
            <a:off x="3779902" y="487998"/>
            <a:ext cx="5483539" cy="2395415"/>
          </a:xfrm>
          <a:solidFill>
            <a:schemeClr val="bg1"/>
          </a:solidFill>
        </p:spPr>
        <p:txBody>
          <a:bodyPr>
            <a:normAutofit fontScale="90000"/>
          </a:bodyPr>
          <a:lstStyle/>
          <a:p>
            <a:r>
              <a:rPr lang="en-GB" sz="6000" dirty="0">
                <a:latin typeface="Impact" panose="020B0806030902050204" pitchFamily="34" charset="0"/>
              </a:rPr>
              <a:t>Where else can air </a:t>
            </a:r>
            <a:br>
              <a:rPr lang="en-GB" sz="6000" dirty="0">
                <a:latin typeface="Impact" panose="020B0806030902050204" pitchFamily="34" charset="0"/>
              </a:rPr>
            </a:br>
            <a:r>
              <a:rPr lang="en-GB" sz="6000" dirty="0">
                <a:latin typeface="Impact" panose="020B0806030902050204" pitchFamily="34" charset="0"/>
              </a:rPr>
              <a:t>pollution come from?</a:t>
            </a:r>
          </a:p>
        </p:txBody>
      </p:sp>
      <p:pic>
        <p:nvPicPr>
          <p:cNvPr id="7" name="Picture 6">
            <a:extLst>
              <a:ext uri="{FF2B5EF4-FFF2-40B4-BE49-F238E27FC236}">
                <a16:creationId xmlns:a16="http://schemas.microsoft.com/office/drawing/2014/main" id="{067D60CA-A730-48C0-8749-F1BC747FE0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685" y="4193611"/>
            <a:ext cx="15522841" cy="2744224"/>
          </a:xfrm>
          <a:prstGeom prst="rect">
            <a:avLst/>
          </a:prstGeom>
        </p:spPr>
      </p:pic>
      <p:pic>
        <p:nvPicPr>
          <p:cNvPr id="2" name="Graphic 1">
            <a:extLst>
              <a:ext uri="{FF2B5EF4-FFF2-40B4-BE49-F238E27FC236}">
                <a16:creationId xmlns:a16="http://schemas.microsoft.com/office/drawing/2014/main" id="{565B92AD-33AE-4509-8CD5-973579B570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371" y="0"/>
            <a:ext cx="3371412" cy="3371412"/>
          </a:xfrm>
          <a:prstGeom prst="rect">
            <a:avLst/>
          </a:prstGeom>
        </p:spPr>
      </p:pic>
      <p:pic>
        <p:nvPicPr>
          <p:cNvPr id="8" name="Graphic 7" descr="Cow">
            <a:extLst>
              <a:ext uri="{FF2B5EF4-FFF2-40B4-BE49-F238E27FC236}">
                <a16:creationId xmlns:a16="http://schemas.microsoft.com/office/drawing/2014/main" id="{5015B11A-46BF-4069-9D96-95B4340409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6032" y="4193611"/>
            <a:ext cx="2508282" cy="2413399"/>
          </a:xfrm>
          <a:prstGeom prst="rect">
            <a:avLst/>
          </a:prstGeom>
        </p:spPr>
      </p:pic>
      <p:grpSp>
        <p:nvGrpSpPr>
          <p:cNvPr id="13" name="Group 12" descr="A house with a smoking chimney">
            <a:extLst>
              <a:ext uri="{FF2B5EF4-FFF2-40B4-BE49-F238E27FC236}">
                <a16:creationId xmlns:a16="http://schemas.microsoft.com/office/drawing/2014/main" id="{8C81E0D2-01F6-4D37-A167-0266F8F40CAB}"/>
              </a:ext>
            </a:extLst>
          </p:cNvPr>
          <p:cNvGrpSpPr/>
          <p:nvPr/>
        </p:nvGrpSpPr>
        <p:grpSpPr>
          <a:xfrm>
            <a:off x="7446573" y="-1832003"/>
            <a:ext cx="5193978" cy="8817669"/>
            <a:chOff x="7092799" y="-1909814"/>
            <a:chExt cx="5193978" cy="8817669"/>
          </a:xfrm>
        </p:grpSpPr>
        <p:pic>
          <p:nvPicPr>
            <p:cNvPr id="4" name="Picture 3" descr="A plume of smoke coming from a house chimney">
              <a:extLst>
                <a:ext uri="{FF2B5EF4-FFF2-40B4-BE49-F238E27FC236}">
                  <a16:creationId xmlns:a16="http://schemas.microsoft.com/office/drawing/2014/main" id="{7F1324AC-DE08-4F57-B8C0-55308884342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7578327">
              <a:off x="8110689" y="-1142623"/>
              <a:ext cx="4879524" cy="3345142"/>
            </a:xfrm>
            <a:prstGeom prst="rect">
              <a:avLst/>
            </a:prstGeom>
          </p:spPr>
        </p:pic>
        <p:pic>
          <p:nvPicPr>
            <p:cNvPr id="6" name="Graphic 5" descr="House with a smoking chimney">
              <a:extLst>
                <a:ext uri="{FF2B5EF4-FFF2-40B4-BE49-F238E27FC236}">
                  <a16:creationId xmlns:a16="http://schemas.microsoft.com/office/drawing/2014/main" id="{E417AF29-04B4-4AE8-925E-B14ECAC3B0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92799" y="1713877"/>
              <a:ext cx="5193978" cy="5193978"/>
            </a:xfrm>
            <a:prstGeom prst="rect">
              <a:avLst/>
            </a:prstGeom>
          </p:spPr>
        </p:pic>
      </p:grpSp>
      <p:pic>
        <p:nvPicPr>
          <p:cNvPr id="10" name="Graphic 9" descr="Tractor">
            <a:extLst>
              <a:ext uri="{FF2B5EF4-FFF2-40B4-BE49-F238E27FC236}">
                <a16:creationId xmlns:a16="http://schemas.microsoft.com/office/drawing/2014/main" id="{639CC455-8397-4490-8CC5-198F427727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1961" y="2925363"/>
            <a:ext cx="3765054" cy="3622630"/>
          </a:xfrm>
          <a:prstGeom prst="rect">
            <a:avLst/>
          </a:prstGeom>
        </p:spPr>
      </p:pic>
    </p:spTree>
    <p:extLst>
      <p:ext uri="{BB962C8B-B14F-4D97-AF65-F5344CB8AC3E}">
        <p14:creationId xmlns:p14="http://schemas.microsoft.com/office/powerpoint/2010/main" val="4048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B35DD-73D0-4E19-82FE-58A8D3D282B9}"/>
              </a:ext>
            </a:extLst>
          </p:cNvPr>
          <p:cNvSpPr>
            <a:spLocks noGrp="1"/>
          </p:cNvSpPr>
          <p:nvPr>
            <p:ph type="title"/>
          </p:nvPr>
        </p:nvSpPr>
        <p:spPr>
          <a:xfrm>
            <a:off x="195133" y="234115"/>
            <a:ext cx="10938844" cy="936796"/>
          </a:xfrm>
          <a:solidFill>
            <a:schemeClr val="bg1"/>
          </a:solidFill>
        </p:spPr>
        <p:txBody>
          <a:bodyPr>
            <a:normAutofit/>
          </a:bodyPr>
          <a:lstStyle/>
          <a:p>
            <a:r>
              <a:rPr lang="en-GB" sz="5400" dirty="0">
                <a:latin typeface="Impact" panose="020B0806030902050204" pitchFamily="34" charset="0"/>
              </a:rPr>
              <a:t>Air pollution can be found inside too!</a:t>
            </a:r>
            <a:endParaRPr lang="en-GB" dirty="0"/>
          </a:p>
        </p:txBody>
      </p:sp>
      <p:pic>
        <p:nvPicPr>
          <p:cNvPr id="5" name="Picture 4" descr="A scene from the inside of a house. It is a lounge area, with a settee, table and chairs and a window looking outside">
            <a:extLst>
              <a:ext uri="{FF2B5EF4-FFF2-40B4-BE49-F238E27FC236}">
                <a16:creationId xmlns:a16="http://schemas.microsoft.com/office/drawing/2014/main" id="{9542BAFF-857D-4786-A1F0-8FE83FCA61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16783" y="1503885"/>
            <a:ext cx="5120000" cy="5120000"/>
          </a:xfrm>
          <a:prstGeom prst="rect">
            <a:avLst/>
          </a:prstGeom>
        </p:spPr>
      </p:pic>
      <p:pic>
        <p:nvPicPr>
          <p:cNvPr id="7" name="Graphic 6" descr="a paint tin">
            <a:extLst>
              <a:ext uri="{FF2B5EF4-FFF2-40B4-BE49-F238E27FC236}">
                <a16:creationId xmlns:a16="http://schemas.microsoft.com/office/drawing/2014/main" id="{32633960-9167-4957-9637-FB9B9ACCA6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374" y="3500469"/>
            <a:ext cx="2239875" cy="2539549"/>
          </a:xfrm>
          <a:prstGeom prst="rect">
            <a:avLst/>
          </a:prstGeom>
        </p:spPr>
      </p:pic>
      <p:pic>
        <p:nvPicPr>
          <p:cNvPr id="10" name="Graphic 9" descr="Mop and bucket">
            <a:extLst>
              <a:ext uri="{FF2B5EF4-FFF2-40B4-BE49-F238E27FC236}">
                <a16:creationId xmlns:a16="http://schemas.microsoft.com/office/drawing/2014/main" id="{A08C1E05-F242-462C-8F16-399442220A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566783" y="3866257"/>
            <a:ext cx="2432220" cy="2757628"/>
          </a:xfrm>
          <a:prstGeom prst="rect">
            <a:avLst/>
          </a:prstGeom>
        </p:spPr>
      </p:pic>
      <p:pic>
        <p:nvPicPr>
          <p:cNvPr id="12" name="Picture 11" descr="A collection of cleaning product bottles - for liquid and spray household cleaners">
            <a:extLst>
              <a:ext uri="{FF2B5EF4-FFF2-40B4-BE49-F238E27FC236}">
                <a16:creationId xmlns:a16="http://schemas.microsoft.com/office/drawing/2014/main" id="{2016E686-F236-4185-B4E3-80B8651F378E}"/>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b="18534"/>
          <a:stretch/>
        </p:blipFill>
        <p:spPr>
          <a:xfrm>
            <a:off x="9059317" y="1313849"/>
            <a:ext cx="2924754" cy="2341266"/>
          </a:xfrm>
          <a:prstGeom prst="rect">
            <a:avLst/>
          </a:prstGeom>
        </p:spPr>
      </p:pic>
      <p:pic>
        <p:nvPicPr>
          <p:cNvPr id="13" name="Graphic 12" descr="Smoking">
            <a:extLst>
              <a:ext uri="{FF2B5EF4-FFF2-40B4-BE49-F238E27FC236}">
                <a16:creationId xmlns:a16="http://schemas.microsoft.com/office/drawing/2014/main" id="{A4DC124D-6EFB-413D-8C36-BAFF28224B4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7775" y="1313849"/>
            <a:ext cx="2043682" cy="2043682"/>
          </a:xfrm>
          <a:prstGeom prst="rect">
            <a:avLst/>
          </a:prstGeom>
        </p:spPr>
      </p:pic>
    </p:spTree>
    <p:extLst>
      <p:ext uri="{BB962C8B-B14F-4D97-AF65-F5344CB8AC3E}">
        <p14:creationId xmlns:p14="http://schemas.microsoft.com/office/powerpoint/2010/main" val="3651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DF3F554-B941-4253-B7C1-3BC6E9138EF0}"/>
              </a:ext>
            </a:extLst>
          </p:cNvPr>
          <p:cNvSpPr>
            <a:spLocks noGrp="1"/>
          </p:cNvSpPr>
          <p:nvPr>
            <p:ph type="title"/>
          </p:nvPr>
        </p:nvSpPr>
        <p:spPr>
          <a:xfrm>
            <a:off x="4896464" y="223338"/>
            <a:ext cx="7153521" cy="2292386"/>
          </a:xfrm>
        </p:spPr>
        <p:txBody>
          <a:bodyPr>
            <a:normAutofit/>
          </a:bodyPr>
          <a:lstStyle/>
          <a:p>
            <a:pPr algn="r"/>
            <a:r>
              <a:rPr lang="en-GB" sz="6600" dirty="0">
                <a:latin typeface="Impact" panose="020B0806030902050204" pitchFamily="34" charset="0"/>
              </a:rPr>
              <a:t>Natural causes of air pollution</a:t>
            </a:r>
          </a:p>
        </p:txBody>
      </p:sp>
      <p:pic>
        <p:nvPicPr>
          <p:cNvPr id="5" name="Picture 4">
            <a:extLst>
              <a:ext uri="{FF2B5EF4-FFF2-40B4-BE49-F238E27FC236}">
                <a16:creationId xmlns:a16="http://schemas.microsoft.com/office/drawing/2014/main" id="{3F95669C-8AAE-400B-B981-CED41C20594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63" y="4113776"/>
            <a:ext cx="15522841" cy="2744224"/>
          </a:xfrm>
          <a:prstGeom prst="rect">
            <a:avLst/>
          </a:prstGeom>
        </p:spPr>
      </p:pic>
      <p:pic>
        <p:nvPicPr>
          <p:cNvPr id="4" name="Picture 3" descr="A volcano erupting">
            <a:extLst>
              <a:ext uri="{FF2B5EF4-FFF2-40B4-BE49-F238E27FC236}">
                <a16:creationId xmlns:a16="http://schemas.microsoft.com/office/drawing/2014/main" id="{C7B6D1C9-D399-4FFA-9C57-5B7D5A82CB2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9234" y="551570"/>
            <a:ext cx="7370791" cy="5754859"/>
          </a:xfrm>
          <a:prstGeom prst="rect">
            <a:avLst/>
          </a:prstGeom>
        </p:spPr>
      </p:pic>
      <p:pic>
        <p:nvPicPr>
          <p:cNvPr id="7" name="Picture 6" descr="A desert sand dune">
            <a:extLst>
              <a:ext uri="{FF2B5EF4-FFF2-40B4-BE49-F238E27FC236}">
                <a16:creationId xmlns:a16="http://schemas.microsoft.com/office/drawing/2014/main" id="{B58F67CD-0585-4F37-A79F-6342472EEB3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156673" y="2772968"/>
            <a:ext cx="11366168" cy="5683084"/>
          </a:xfrm>
          <a:prstGeom prst="rect">
            <a:avLst/>
          </a:prstGeom>
        </p:spPr>
      </p:pic>
      <p:pic>
        <p:nvPicPr>
          <p:cNvPr id="9" name="Picture 8" descr="A pair of pyramids">
            <a:extLst>
              <a:ext uri="{FF2B5EF4-FFF2-40B4-BE49-F238E27FC236}">
                <a16:creationId xmlns:a16="http://schemas.microsoft.com/office/drawing/2014/main" id="{DFCD66C6-CC29-483F-A9A0-CFC3DF293CB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86274" y="3644617"/>
            <a:ext cx="5020314" cy="2661812"/>
          </a:xfrm>
          <a:prstGeom prst="rect">
            <a:avLst/>
          </a:prstGeom>
        </p:spPr>
      </p:pic>
    </p:spTree>
    <p:extLst>
      <p:ext uri="{BB962C8B-B14F-4D97-AF65-F5344CB8AC3E}">
        <p14:creationId xmlns:p14="http://schemas.microsoft.com/office/powerpoint/2010/main" val="25849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299" y="-971306"/>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599299" y="3956610"/>
            <a:ext cx="9144000" cy="2387600"/>
          </a:xfrm>
        </p:spPr>
        <p:txBody>
          <a:bodyPr>
            <a:noAutofit/>
          </a:bodyPr>
          <a:lstStyle/>
          <a:p>
            <a:r>
              <a:rPr lang="en-GB" sz="10000" dirty="0">
                <a:latin typeface="Impact" panose="020B0806030902050204" pitchFamily="34" charset="0"/>
              </a:rPr>
              <a:t>WHAT’S THE PROBLEM?</a:t>
            </a:r>
          </a:p>
        </p:txBody>
      </p:sp>
      <p:grpSp>
        <p:nvGrpSpPr>
          <p:cNvPr id="3" name="Group 2" descr="Health">
            <a:extLst>
              <a:ext uri="{FF2B5EF4-FFF2-40B4-BE49-F238E27FC236}">
                <a16:creationId xmlns:a16="http://schemas.microsoft.com/office/drawing/2014/main" id="{CE2DDA73-8BB1-47B9-951F-502926BF6DB2}"/>
              </a:ext>
            </a:extLst>
          </p:cNvPr>
          <p:cNvGrpSpPr/>
          <p:nvPr/>
        </p:nvGrpSpPr>
        <p:grpSpPr>
          <a:xfrm>
            <a:off x="429402" y="-745588"/>
            <a:ext cx="3496829" cy="3496829"/>
            <a:chOff x="429402" y="-745588"/>
            <a:chExt cx="3496829" cy="3496829"/>
          </a:xfrm>
        </p:grpSpPr>
        <p:pic>
          <p:nvPicPr>
            <p:cNvPr id="5" name="Graphic 4">
              <a:extLst>
                <a:ext uri="{FF2B5EF4-FFF2-40B4-BE49-F238E27FC236}">
                  <a16:creationId xmlns:a16="http://schemas.microsoft.com/office/drawing/2014/main" id="{D360131D-071D-41EF-9F97-19DBECF56F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02" y="-745588"/>
              <a:ext cx="3496829" cy="3496829"/>
            </a:xfrm>
            <a:prstGeom prst="rect">
              <a:avLst/>
            </a:prstGeom>
          </p:spPr>
        </p:pic>
        <p:sp>
          <p:nvSpPr>
            <p:cNvPr id="2" name="TextBox 1">
              <a:extLst>
                <a:ext uri="{FF2B5EF4-FFF2-40B4-BE49-F238E27FC236}">
                  <a16:creationId xmlns:a16="http://schemas.microsoft.com/office/drawing/2014/main" id="{3A0B6C86-250F-4A43-803B-D2DD94CAA4CD}"/>
                </a:ext>
              </a:extLst>
            </p:cNvPr>
            <p:cNvSpPr txBox="1"/>
            <p:nvPr/>
          </p:nvSpPr>
          <p:spPr>
            <a:xfrm>
              <a:off x="980941" y="761412"/>
              <a:ext cx="2393750" cy="1015663"/>
            </a:xfrm>
            <a:prstGeom prst="rect">
              <a:avLst/>
            </a:prstGeom>
            <a:noFill/>
          </p:spPr>
          <p:txBody>
            <a:bodyPr wrap="square" rtlCol="0">
              <a:spAutoFit/>
            </a:bodyPr>
            <a:lstStyle/>
            <a:p>
              <a:r>
                <a:rPr lang="en-GB" sz="6000" dirty="0">
                  <a:latin typeface="Impact" panose="020B0806030902050204" pitchFamily="34" charset="0"/>
                </a:rPr>
                <a:t>Health</a:t>
              </a:r>
            </a:p>
          </p:txBody>
        </p:sp>
      </p:grpSp>
      <p:grpSp>
        <p:nvGrpSpPr>
          <p:cNvPr id="10" name="Group 9" descr="Environment">
            <a:extLst>
              <a:ext uri="{FF2B5EF4-FFF2-40B4-BE49-F238E27FC236}">
                <a16:creationId xmlns:a16="http://schemas.microsoft.com/office/drawing/2014/main" id="{4DF8FB9F-81F9-4528-8282-D505F02DB93D}"/>
              </a:ext>
            </a:extLst>
          </p:cNvPr>
          <p:cNvGrpSpPr/>
          <p:nvPr/>
        </p:nvGrpSpPr>
        <p:grpSpPr>
          <a:xfrm>
            <a:off x="7782561" y="-382889"/>
            <a:ext cx="4409440" cy="4409440"/>
            <a:chOff x="7782561" y="-382889"/>
            <a:chExt cx="4409440" cy="4409440"/>
          </a:xfrm>
        </p:grpSpPr>
        <p:pic>
          <p:nvPicPr>
            <p:cNvPr id="7" name="Graphic 6">
              <a:extLst>
                <a:ext uri="{FF2B5EF4-FFF2-40B4-BE49-F238E27FC236}">
                  <a16:creationId xmlns:a16="http://schemas.microsoft.com/office/drawing/2014/main" id="{9B96F871-7540-4211-8A3B-5767220B4E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2561" y="-382889"/>
              <a:ext cx="4409440" cy="4409440"/>
            </a:xfrm>
            <a:prstGeom prst="rect">
              <a:avLst/>
            </a:prstGeom>
          </p:spPr>
        </p:pic>
        <p:sp>
          <p:nvSpPr>
            <p:cNvPr id="8" name="TextBox 7" descr="Environment">
              <a:extLst>
                <a:ext uri="{FF2B5EF4-FFF2-40B4-BE49-F238E27FC236}">
                  <a16:creationId xmlns:a16="http://schemas.microsoft.com/office/drawing/2014/main" id="{4D00355E-A63F-4869-BC88-D0CDE8B648A0}"/>
                </a:ext>
              </a:extLst>
            </p:cNvPr>
            <p:cNvSpPr txBox="1"/>
            <p:nvPr/>
          </p:nvSpPr>
          <p:spPr>
            <a:xfrm>
              <a:off x="8454479" y="1821831"/>
              <a:ext cx="3308119" cy="769441"/>
            </a:xfrm>
            <a:prstGeom prst="rect">
              <a:avLst/>
            </a:prstGeom>
            <a:noFill/>
          </p:spPr>
          <p:txBody>
            <a:bodyPr wrap="square" rtlCol="0">
              <a:spAutoFit/>
            </a:bodyPr>
            <a:lstStyle/>
            <a:p>
              <a:r>
                <a:rPr lang="en-GB" sz="4400" dirty="0">
                  <a:latin typeface="Impact" panose="020B0806030902050204" pitchFamily="34" charset="0"/>
                </a:rPr>
                <a:t>Environment</a:t>
              </a:r>
            </a:p>
          </p:txBody>
        </p:sp>
      </p:grpSp>
    </p:spTree>
    <p:extLst>
      <p:ext uri="{BB962C8B-B14F-4D97-AF65-F5344CB8AC3E}">
        <p14:creationId xmlns:p14="http://schemas.microsoft.com/office/powerpoint/2010/main" val="18376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CC98-4D34-439E-8EE7-F9A3E892E789}"/>
              </a:ext>
            </a:extLst>
          </p:cNvPr>
          <p:cNvSpPr>
            <a:spLocks noGrp="1"/>
          </p:cNvSpPr>
          <p:nvPr>
            <p:ph type="title"/>
          </p:nvPr>
        </p:nvSpPr>
        <p:spPr>
          <a:xfrm>
            <a:off x="336755" y="1"/>
            <a:ext cx="6447503" cy="1958340"/>
          </a:xfrm>
          <a:noFill/>
        </p:spPr>
        <p:txBody>
          <a:bodyPr>
            <a:normAutofit fontScale="90000"/>
          </a:bodyPr>
          <a:lstStyle/>
          <a:p>
            <a:r>
              <a:rPr lang="en-GB" sz="5400" dirty="0">
                <a:latin typeface="Impact" panose="020B0806030902050204" pitchFamily="34" charset="0"/>
              </a:rPr>
              <a:t>What can we do </a:t>
            </a:r>
            <a:br>
              <a:rPr lang="en-GB" sz="5400" dirty="0">
                <a:latin typeface="Impact" panose="020B0806030902050204" pitchFamily="34" charset="0"/>
              </a:rPr>
            </a:br>
            <a:r>
              <a:rPr lang="en-GB" sz="5400" dirty="0">
                <a:latin typeface="Impact" panose="020B0806030902050204" pitchFamily="34" charset="0"/>
              </a:rPr>
              <a:t>to reduce air pollution?</a:t>
            </a:r>
          </a:p>
        </p:txBody>
      </p:sp>
      <p:pic>
        <p:nvPicPr>
          <p:cNvPr id="11" name="Graphic 10">
            <a:extLst>
              <a:ext uri="{FF2B5EF4-FFF2-40B4-BE49-F238E27FC236}">
                <a16:creationId xmlns:a16="http://schemas.microsoft.com/office/drawing/2014/main" id="{130F6142-AD0D-405F-B957-802A4DBD3C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440" y="-251050"/>
            <a:ext cx="9045238" cy="9045238"/>
          </a:xfrm>
          <a:prstGeom prst="rect">
            <a:avLst/>
          </a:prstGeom>
        </p:spPr>
      </p:pic>
      <p:sp>
        <p:nvSpPr>
          <p:cNvPr id="5" name="TextBox 4"/>
          <p:cNvSpPr txBox="1"/>
          <p:nvPr/>
        </p:nvSpPr>
        <p:spPr>
          <a:xfrm>
            <a:off x="2089374" y="3022510"/>
            <a:ext cx="5399852" cy="3477875"/>
          </a:xfrm>
          <a:prstGeom prst="rect">
            <a:avLst/>
          </a:prstGeom>
          <a:noFill/>
        </p:spPr>
        <p:txBody>
          <a:bodyPr wrap="square" rtlCol="0">
            <a:spAutoFit/>
          </a:bodyPr>
          <a:lstStyle/>
          <a:p>
            <a:pPr>
              <a:spcBef>
                <a:spcPts val="600"/>
              </a:spcBef>
              <a:spcAft>
                <a:spcPts val="600"/>
              </a:spcAft>
            </a:pPr>
            <a:r>
              <a:rPr lang="en-GB" sz="3600" dirty="0">
                <a:latin typeface="Impact" panose="020B0806030902050204" pitchFamily="34" charset="0"/>
              </a:rPr>
              <a:t>What are your ideas?</a:t>
            </a:r>
          </a:p>
          <a:p>
            <a:pPr>
              <a:spcBef>
                <a:spcPts val="600"/>
              </a:spcBef>
              <a:spcAft>
                <a:spcPts val="600"/>
              </a:spcAft>
            </a:pPr>
            <a:r>
              <a:rPr lang="en-GB" sz="3600" dirty="0">
                <a:latin typeface="Impact" panose="020B0806030902050204" pitchFamily="34" charset="0"/>
              </a:rPr>
              <a:t>Top tips:</a:t>
            </a:r>
          </a:p>
          <a:p>
            <a:pPr marL="742950" lvl="1" indent="-285750">
              <a:spcBef>
                <a:spcPts val="600"/>
              </a:spcBef>
              <a:spcAft>
                <a:spcPts val="600"/>
              </a:spcAft>
              <a:buFont typeface="Arial" panose="020B0604020202020204" pitchFamily="34" charset="0"/>
              <a:buChar char="•"/>
            </a:pPr>
            <a:r>
              <a:rPr lang="en-GB" sz="3600" dirty="0">
                <a:latin typeface="Impact" panose="020B0806030902050204" pitchFamily="34" charset="0"/>
              </a:rPr>
              <a:t>Do today</a:t>
            </a:r>
            <a:endParaRPr lang="en-GB" sz="3600" b="1" dirty="0">
              <a:latin typeface="Impact" panose="020B0806030902050204" pitchFamily="34" charset="0"/>
            </a:endParaRPr>
          </a:p>
          <a:p>
            <a:pPr marL="742950" lvl="1" indent="-285750">
              <a:spcBef>
                <a:spcPts val="600"/>
              </a:spcBef>
              <a:spcAft>
                <a:spcPts val="600"/>
              </a:spcAft>
              <a:buFont typeface="Arial" panose="020B0604020202020204" pitchFamily="34" charset="0"/>
              <a:buChar char="•"/>
            </a:pPr>
            <a:r>
              <a:rPr lang="en-GB" sz="3600" dirty="0">
                <a:latin typeface="Impact" panose="020B0806030902050204" pitchFamily="34" charset="0"/>
              </a:rPr>
              <a:t>Do this week</a:t>
            </a:r>
          </a:p>
          <a:p>
            <a:pPr marL="742950" lvl="1" indent="-285750">
              <a:spcBef>
                <a:spcPts val="600"/>
              </a:spcBef>
              <a:spcAft>
                <a:spcPts val="600"/>
              </a:spcAft>
              <a:buFont typeface="Arial" panose="020B0604020202020204" pitchFamily="34" charset="0"/>
              <a:buChar char="•"/>
            </a:pPr>
            <a:r>
              <a:rPr lang="en-GB" sz="3600" dirty="0">
                <a:latin typeface="Impact" panose="020B0806030902050204" pitchFamily="34" charset="0"/>
              </a:rPr>
              <a:t>Do this term</a:t>
            </a:r>
            <a:endParaRPr lang="en-GB" sz="3600" b="1" dirty="0">
              <a:latin typeface="Impact" panose="020B0806030902050204" pitchFamily="34" charset="0"/>
            </a:endParaRPr>
          </a:p>
        </p:txBody>
      </p:sp>
      <p:pic>
        <p:nvPicPr>
          <p:cNvPr id="8" name="Picture 7" descr="A teacher point at something on a sheet of paper to help a group of school childr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5355" y="640217"/>
            <a:ext cx="4559458" cy="3039638"/>
          </a:xfrm>
          <a:prstGeom prst="rect">
            <a:avLst/>
          </a:prstGeom>
        </p:spPr>
      </p:pic>
    </p:spTree>
    <p:extLst>
      <p:ext uri="{BB962C8B-B14F-4D97-AF65-F5344CB8AC3E}">
        <p14:creationId xmlns:p14="http://schemas.microsoft.com/office/powerpoint/2010/main" val="400525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8F0E8EE6B7AF34BAF0442EBB2523422" ma:contentTypeVersion="10" ma:contentTypeDescription="Create a new document." ma:contentTypeScope="" ma:versionID="c0c3938fe6eae7d3c25332ddafaae83f">
  <xsd:schema xmlns:xsd="http://www.w3.org/2001/XMLSchema" xmlns:xs="http://www.w3.org/2001/XMLSchema" xmlns:p="http://schemas.microsoft.com/office/2006/metadata/properties" xmlns:ns1="http://schemas.microsoft.com/sharepoint/v3" xmlns:ns2="fde13217-2f03-40ca-80f4-28e1f6c715bd" xmlns:ns3="521c569f-15c6-42a0-800c-f86563c50ae7" xmlns:ns4="fef388ce-0e41-4804-89a1-cf7eeead94f4" targetNamespace="http://schemas.microsoft.com/office/2006/metadata/properties" ma:root="true" ma:fieldsID="cf8fe152e9bd9284ccad7d176945601f" ns1:_="" ns2:_="" ns3:_="" ns4:_="">
    <xsd:import namespace="http://schemas.microsoft.com/sharepoint/v3"/>
    <xsd:import namespace="fde13217-2f03-40ca-80f4-28e1f6c715bd"/>
    <xsd:import namespace="521c569f-15c6-42a0-800c-f86563c50ae7"/>
    <xsd:import namespace="fef388ce-0e41-4804-89a1-cf7eeead94f4"/>
    <xsd:element name="properties">
      <xsd:complexType>
        <xsd:sequence>
          <xsd:element name="documentManagement">
            <xsd:complexType>
              <xsd:all>
                <xsd:element ref="ns2:FOEDocumentTypeTaxHTField0" minOccurs="0"/>
                <xsd:element ref="ns2:TaxCatchAll" minOccurs="0"/>
                <xsd:element ref="ns2:TaxCatchAllLabel" minOccurs="0"/>
                <xsd:element ref="ns2:FOEStrategyKeywordsTaxHTField0" minOccurs="0"/>
                <xsd:element ref="ns2:FOEFinalRelease"/>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 ma:format="DateTime" ma:internalName="PublishingStartDate">
      <xsd:simpleType>
        <xsd:restriction base="dms:Unknown"/>
      </xsd:simpleType>
    </xsd:element>
    <xsd:element name="PublishingExpirationDate" ma:index="19" nillable="true" ma:displayName="Scheduling End Date" ma:description="" ma:format="DateTim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e13217-2f03-40ca-80f4-28e1f6c715bd" elementFormDefault="qualified">
    <xsd:import namespace="http://schemas.microsoft.com/office/2006/documentManagement/types"/>
    <xsd:import namespace="http://schemas.microsoft.com/office/infopath/2007/PartnerControls"/>
    <xsd:element name="FOEDocumentTypeTaxHTField0" ma:index="8" nillable="true" ma:taxonomy="true" ma:internalName="FOEDocumentTypeTaxHTField0" ma:taxonomyFieldName="FOEDocumentType" ma:displayName="Document Type" ma:readOnly="false" ma:fieldId="{84d0d453-8b0d-4dad-9ac0-d2da2d61c4b2}" ma:sspId="865f3089-5274-4a42-b838-d6c0e38cbfc9" ma:termSetId="e1eb8a14-48d4-4b23-b917-9632b433714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4d8d7b2-b7e3-4331-822f-ac95410d41cf}" ma:internalName="TaxCatchAll" ma:readOnly="false" ma:showField="CatchAllData"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4d8d7b2-b7e3-4331-822f-ac95410d41cf}" ma:internalName="TaxCatchAllLabel" ma:readOnly="false" ma:showField="CatchAllDataLabel" ma:web="fde13217-2f03-40ca-80f4-28e1f6c715bd">
      <xsd:complexType>
        <xsd:complexContent>
          <xsd:extension base="dms:MultiChoiceLookup">
            <xsd:sequence>
              <xsd:element name="Value" type="dms:Lookup" maxOccurs="unbounded" minOccurs="0" nillable="true"/>
            </xsd:sequence>
          </xsd:extension>
        </xsd:complexContent>
      </xsd:complexType>
    </xsd:element>
    <xsd:element name="FOEStrategyKeywordsTaxHTField0" ma:index="12" nillable="true" ma:taxonomy="true" ma:internalName="FOEStrategyKeywordsTaxHTField0" ma:taxonomyFieldName="FOEStrategyKeywords" ma:displayName="Strategy Keywords" ma:readOnly="false" ma:fieldId="{1f2b1ce6-a282-4b33-a21b-6b35a20b8bd8}" ma:sspId="865f3089-5274-4a42-b838-d6c0e38cbfc9" ma:termSetId="6101a922-60a5-4348-8872-a46013a44c78" ma:anchorId="00000000-0000-0000-0000-000000000000" ma:open="false" ma:isKeyword="false">
      <xsd:complexType>
        <xsd:sequence>
          <xsd:element ref="pc:Terms" minOccurs="0" maxOccurs="1"/>
        </xsd:sequence>
      </xsd:complexType>
    </xsd:element>
    <xsd:element name="FOEFinalRelease" ma:index="14" ma:displayName="Final Release" ma:default="0" ma:description="Whether the current version of the document is the final release." ma:internalName="FOEFinalRelease" ma:readOnly="false">
      <xsd:simpleType>
        <xsd:restriction base="dms:Boolea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format="Hyperlink"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569f-15c6-42a0-800c-f86563c50ae7" elementFormDefault="qualified">
    <xsd:import namespace="http://schemas.microsoft.com/office/2006/documentManagement/types"/>
    <xsd:import namespace="http://schemas.microsoft.com/office/infopath/2007/PartnerControls"/>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f388ce-0e41-4804-89a1-cf7eeead94f4" elementFormDefault="qualified">
    <xsd:import namespace="http://schemas.microsoft.com/office/2006/documentManagement/types"/>
    <xsd:import namespace="http://schemas.microsoft.com/office/infopath/2007/PartnerControls"/>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FOEFinalRelease xmlns="fde13217-2f03-40ca-80f4-28e1f6c715bd">false</FOEFinalRelease>
    <FOEStrategyKeywordsTaxHTField0 xmlns="fde13217-2f03-40ca-80f4-28e1f6c715bd">
      <Terms xmlns="http://schemas.microsoft.com/office/infopath/2007/PartnerControls"/>
    </FOEStrategyKeywordsTaxHTField0>
    <TaxCatchAll xmlns="fde13217-2f03-40ca-80f4-28e1f6c715bd"/>
    <TaxCatchAllLabel xmlns="fde13217-2f03-40ca-80f4-28e1f6c715bd"/>
    <PublishingExpirationDate xmlns="http://schemas.microsoft.com/sharepoint/v3" xsi:nil="true"/>
    <PublishingStartDate xmlns="http://schemas.microsoft.com/sharepoint/v3" xsi:nil="true"/>
    <FOEDocumentTypeTaxHTField0 xmlns="fde13217-2f03-40ca-80f4-28e1f6c715bd">
      <Terms xmlns="http://schemas.microsoft.com/office/infopath/2007/PartnerControls"/>
    </FOEDocumentTypeTaxHTField0>
    <_dlc_DocId xmlns="fde13217-2f03-40ca-80f4-28e1f6c715bd">TJQSZSAJ4VUY-1088946888-3289</_dlc_DocId>
    <_dlc_DocIdUrl xmlns="fde13217-2f03-40ca-80f4-28e1f6c715bd">
      <Url>https://foecentral.sharepoint.com/LondonMayoralElection/_layouts/15/DocIdRedir.aspx?ID=TJQSZSAJ4VUY-1088946888-3289</Url>
      <Description>TJQSZSAJ4VUY-1088946888-3289</Description>
    </_dlc_DocIdUrl>
  </documentManagement>
</p:properties>
</file>

<file path=customXml/itemProps1.xml><?xml version="1.0" encoding="utf-8"?>
<ds:datastoreItem xmlns:ds="http://schemas.openxmlformats.org/officeDocument/2006/customXml" ds:itemID="{F1FD73E5-519B-4379-8C0D-D73D37F0CA49}">
  <ds:schemaRefs>
    <ds:schemaRef ds:uri="http://schemas.microsoft.com/sharepoint/v3/contenttype/forms"/>
  </ds:schemaRefs>
</ds:datastoreItem>
</file>

<file path=customXml/itemProps2.xml><?xml version="1.0" encoding="utf-8"?>
<ds:datastoreItem xmlns:ds="http://schemas.openxmlformats.org/officeDocument/2006/customXml" ds:itemID="{A4761F30-D1D2-425D-8F73-4085ED2F15C9}">
  <ds:schemaRefs>
    <ds:schemaRef ds:uri="http://schemas.microsoft.com/sharepoint/events"/>
  </ds:schemaRefs>
</ds:datastoreItem>
</file>

<file path=customXml/itemProps3.xml><?xml version="1.0" encoding="utf-8"?>
<ds:datastoreItem xmlns:ds="http://schemas.openxmlformats.org/officeDocument/2006/customXml" ds:itemID="{C28079B2-1167-4D00-B4E6-C529EFE85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e13217-2f03-40ca-80f4-28e1f6c715bd"/>
    <ds:schemaRef ds:uri="521c569f-15c6-42a0-800c-f86563c50ae7"/>
    <ds:schemaRef ds:uri="fef388ce-0e41-4804-89a1-cf7eeead9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262A19-4F52-44BA-9BB1-AF01F307E173}">
  <ds:schemaRef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ef388ce-0e41-4804-89a1-cf7eeead94f4"/>
    <ds:schemaRef ds:uri="521c569f-15c6-42a0-800c-f86563c50ae7"/>
    <ds:schemaRef ds:uri="http://schemas.microsoft.com/office/2006/metadata/properties"/>
    <ds:schemaRef ds:uri="http://purl.org/dc/elements/1.1/"/>
    <ds:schemaRef ds:uri="fde13217-2f03-40ca-80f4-28e1f6c715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9862</TotalTime>
  <Words>1564</Words>
  <Application>Microsoft Office PowerPoint</Application>
  <PresentationFormat>Widescreen</PresentationFormat>
  <Paragraphs>161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Impact</vt:lpstr>
      <vt:lpstr>Libre Franklin</vt:lpstr>
      <vt:lpstr>Office Theme</vt:lpstr>
      <vt:lpstr>WHAT IS AIR QUALITY?</vt:lpstr>
      <vt:lpstr>Where does air pollution come from?</vt:lpstr>
      <vt:lpstr>How do you  get to school?</vt:lpstr>
      <vt:lpstr>Most air pollution in urban areas, comes from things like this…</vt:lpstr>
      <vt:lpstr>Where else can air  pollution come from?</vt:lpstr>
      <vt:lpstr>Air pollution can be found inside too!</vt:lpstr>
      <vt:lpstr>Natural causes of air pollution</vt:lpstr>
      <vt:lpstr>WHAT’S THE PROBLEM?</vt:lpstr>
      <vt:lpstr>What can we do  to reduce air pollution?</vt:lpstr>
      <vt:lpstr>Have you got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air pollution assembly - presentation</dc:title>
  <dc:creator>aaron.kiely@foe.co.uk</dc:creator>
  <cp:lastModifiedBy>Amy Peace</cp:lastModifiedBy>
  <cp:revision>187</cp:revision>
  <dcterms:created xsi:type="dcterms:W3CDTF">2017-10-05T16:20:51Z</dcterms:created>
  <dcterms:modified xsi:type="dcterms:W3CDTF">2019-12-11T14:15:31Z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0x01010018F0E8EE6B7AF34BAF0442EBB2523422</vt:lpwstr>
  </property>
  <property fmtid="{D5CDD505-2E9C-101B-9397-08002B2CF9AE}" pid="3" name="FOEDocumentType">
    <vt:lpwstr/>
  </property>
  <property fmtid="{D5CDD505-2E9C-101B-9397-08002B2CF9AE}" pid="4" name="FOEStrategyKeywords">
    <vt:lpwstr/>
  </property>
  <property fmtid="{D5CDD505-2E9C-101B-9397-08002B2CF9AE}" pid="5" name="_dlc_DocIdItemGuid">
    <vt:lpwstr>6551b460-9396-41df-817a-f3882062a6f2</vt:lpwstr>
  </property>
</Properties>
</file>