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7559675" cy="10691813"/>
  <p:notesSz cx="6858000" cy="9144000"/>
  <p:embeddedFontLst>
    <p:embeddedFont>
      <p:font typeface="Abril Fatface" panose="020F0502020204030204" pitchFamily="2" charset="0"/>
      <p:regular r:id="rId5"/>
    </p:embeddedFont>
    <p:embeddedFont>
      <p:font typeface="Alegreya" panose="020B0604020202020204" charset="0"/>
      <p:regular r:id="rId6"/>
      <p:bold r:id="rId7"/>
      <p:italic r:id="rId8"/>
      <p:boldItalic r:id="rId9"/>
    </p:embeddedFont>
    <p:embeddedFont>
      <p:font typeface="Limelight" panose="020B0604020202020204" charset="0"/>
      <p:regular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27">
          <p15:clr>
            <a:srgbClr val="747775"/>
          </p15:clr>
        </p15:guide>
        <p15:guide id="2" pos="4535">
          <p15:clr>
            <a:srgbClr val="747775"/>
          </p15:clr>
        </p15:guide>
        <p15:guide id="3" pos="1587">
          <p15:clr>
            <a:srgbClr val="747775"/>
          </p15:clr>
        </p15:guide>
        <p15:guide id="4" pos="1701">
          <p15:clr>
            <a:srgbClr val="747775"/>
          </p15:clr>
        </p15:guide>
        <p15:guide id="5" pos="3061">
          <p15:clr>
            <a:srgbClr val="747775"/>
          </p15:clr>
        </p15:guide>
        <p15:guide id="6" pos="3175">
          <p15:clr>
            <a:srgbClr val="747775"/>
          </p15:clr>
        </p15:guide>
        <p15:guide id="7" orient="horz" pos="33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186" y="66"/>
      </p:cViewPr>
      <p:guideLst>
        <p:guide pos="227"/>
        <p:guide pos="4535"/>
        <p:guide pos="1587"/>
        <p:guide pos="1701"/>
        <p:guide pos="3061"/>
        <p:guide pos="3175"/>
        <p:guide orient="horz" pos="33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presProps" Target="presProps.xml"/><Relationship Id="rId5" Type="http://schemas.openxmlformats.org/officeDocument/2006/relationships/font" Target="fonts/font1.fntdata"/><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579f062a26_0_6: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
        <p:nvSpPr>
          <p:cNvPr id="80" name="Google Shape;80;g2579f062a2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05" y="5891409"/>
            <a:ext cx="7044600" cy="1647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471058"/>
            <a:ext cx="7044600" cy="1749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3839" y="1505164"/>
            <a:ext cx="3172200" cy="76812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299346"/>
            <a:ext cx="7044600" cy="408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hyperlink" Target="https://events.teams.microsoft.com/event/3b311932-a406-435b-8d48-5a2e3676fb77@a6f09361-ecec-4cb2-ab69-59f4682d72a3"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active-together.org/forms/view/7488" TargetMode="External"/><Relationship Id="rId3" Type="http://schemas.openxmlformats.org/officeDocument/2006/relationships/image" Target="../media/image4.jpg"/><Relationship Id="rId7" Type="http://schemas.openxmlformats.org/officeDocument/2006/relationships/hyperlink" Target="https://choosehowyoumove.betterpoints.uk/"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choosehowyoumove.co.uk/primaryschoolgrants/" TargetMode="External"/><Relationship Id="rId5" Type="http://schemas.openxmlformats.org/officeDocument/2006/relationships/hyperlink" Target="https://www.livingstreets.org.uk/walk-to-school/primary-schools/wow-the-walk-to-school-challenge/wow-travel-tracker/" TargetMode="Externa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62" name="Google Shape;62;p13"/>
          <p:cNvSpPr txBox="1"/>
          <p:nvPr/>
        </p:nvSpPr>
        <p:spPr>
          <a:xfrm>
            <a:off x="343850" y="2613004"/>
            <a:ext cx="3528858" cy="3185487"/>
          </a:xfrm>
          <a:prstGeom prst="rect">
            <a:avLst/>
          </a:prstGeom>
          <a:noFill/>
          <a:ln>
            <a:noFill/>
          </a:ln>
        </p:spPr>
        <p:txBody>
          <a:bodyPr spcFirstLastPara="1" wrap="square" lIns="0" tIns="0" rIns="0" bIns="0" anchor="t" anchorCtr="0">
            <a:spAutoFit/>
          </a:bodyPr>
          <a:lstStyle/>
          <a:p>
            <a:pPr marL="0" lvl="0" indent="0" algn="just" rtl="0">
              <a:spcBef>
                <a:spcPts val="0"/>
              </a:spcBef>
              <a:spcAft>
                <a:spcPts val="0"/>
              </a:spcAft>
              <a:buNone/>
            </a:pPr>
            <a:r>
              <a:rPr lang="en-GB" sz="1150" b="1" dirty="0">
                <a:solidFill>
                  <a:srgbClr val="3C3C3B"/>
                </a:solidFill>
                <a:latin typeface="Limelight" panose="020B0604020202020204" charset="0"/>
                <a:ea typeface="Alegreya"/>
                <a:cs typeface="Alegreya"/>
                <a:sym typeface="Alegreya"/>
              </a:rPr>
              <a:t>Active Travel Month </a:t>
            </a: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October is Active Travel Month and a fantastic opportunity to encourage pupils, staff and families to swap the car for a healthier, more sustainable journey. </a:t>
            </a:r>
          </a:p>
          <a:p>
            <a:pPr marL="0" lvl="0" indent="0" algn="just" rtl="0">
              <a:spcBef>
                <a:spcPts val="0"/>
              </a:spcBef>
              <a:spcAft>
                <a:spcPts val="0"/>
              </a:spcAft>
              <a:buNone/>
            </a:pPr>
            <a:endParaRPr lang="en-GB" sz="1150" dirty="0">
              <a:solidFill>
                <a:srgbClr val="3C3C3B"/>
              </a:solidFill>
              <a:latin typeface="Alegreya"/>
              <a:ea typeface="Alegreya"/>
              <a:cs typeface="Alegreya"/>
              <a:sym typeface="Alegreya"/>
            </a:endParaRP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Whether it's walking, wheeling, cycling or scooting, every active journey helps reduce congestion around the school gate, improve air quality and support healthier lifestyles. </a:t>
            </a:r>
          </a:p>
          <a:p>
            <a:pPr marL="0" lvl="0" indent="0" algn="just" rtl="0">
              <a:spcBef>
                <a:spcPts val="0"/>
              </a:spcBef>
              <a:spcAft>
                <a:spcPts val="0"/>
              </a:spcAft>
              <a:buNone/>
            </a:pPr>
            <a:endParaRPr lang="en-GB" sz="1150" dirty="0">
              <a:solidFill>
                <a:srgbClr val="3C3C3B"/>
              </a:solidFill>
              <a:latin typeface="Alegreya"/>
              <a:ea typeface="Alegreya"/>
              <a:cs typeface="Alegreya"/>
              <a:sym typeface="Alegreya"/>
            </a:endParaRP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Keep an eye out for activities and events taking place throughout the month and let us know how your school is getting involved. </a:t>
            </a:r>
            <a:endParaRPr lang="en-GB" sz="1150" b="1" dirty="0">
              <a:solidFill>
                <a:schemeClr val="bg1"/>
              </a:solidFill>
              <a:latin typeface="Alegreya"/>
              <a:ea typeface="Alegreya"/>
              <a:cs typeface="Alegreya"/>
              <a:sym typeface="Alegreya"/>
            </a:endParaRPr>
          </a:p>
          <a:p>
            <a:pPr marL="0" lvl="0" indent="0" algn="just" rtl="0">
              <a:spcBef>
                <a:spcPts val="0"/>
              </a:spcBef>
              <a:spcAft>
                <a:spcPts val="0"/>
              </a:spcAft>
              <a:buNone/>
            </a:pPr>
            <a:endParaRPr lang="en-GB" sz="1150" b="1" dirty="0">
              <a:solidFill>
                <a:schemeClr val="bg1"/>
              </a:solidFill>
              <a:latin typeface="Alegreya"/>
              <a:ea typeface="Alegreya"/>
              <a:cs typeface="Alegreya"/>
              <a:sym typeface="Alegreya"/>
            </a:endParaRP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Don't forget to keep an eye on the Schools Travel Calendar on our website. The calendar highlights:</a:t>
            </a: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National campaigns, Awareness days, Active travel events, Competitions, Key school dates.</a:t>
            </a:r>
          </a:p>
          <a:p>
            <a:pPr marL="0" lvl="0" indent="0" algn="ctr" rtl="0">
              <a:spcBef>
                <a:spcPts val="0"/>
              </a:spcBef>
              <a:spcAft>
                <a:spcPts val="0"/>
              </a:spcAft>
              <a:buNone/>
            </a:pPr>
            <a:endParaRPr lang="en-GB" sz="1150" b="1" dirty="0">
              <a:solidFill>
                <a:srgbClr val="3C3C3B"/>
              </a:solidFill>
              <a:latin typeface="Alegreya"/>
              <a:ea typeface="Alegreya"/>
              <a:cs typeface="Alegreya"/>
              <a:sym typeface="Alegreya"/>
            </a:endParaRPr>
          </a:p>
        </p:txBody>
      </p:sp>
      <p:pic>
        <p:nvPicPr>
          <p:cNvPr id="7" name="Picture 6">
            <a:extLst>
              <a:ext uri="{FF2B5EF4-FFF2-40B4-BE49-F238E27FC236}">
                <a16:creationId xmlns:a16="http://schemas.microsoft.com/office/drawing/2014/main" id="{8C557EC9-7146-A6D8-68AA-872FA900F601}"/>
              </a:ext>
            </a:extLst>
          </p:cNvPr>
          <p:cNvPicPr>
            <a:picLocks noChangeAspect="1"/>
          </p:cNvPicPr>
          <p:nvPr/>
        </p:nvPicPr>
        <p:blipFill>
          <a:blip r:embed="rId3"/>
          <a:srcRect l="26659" t="-18" r="2892" b="18"/>
          <a:stretch>
            <a:fillRect/>
          </a:stretch>
        </p:blipFill>
        <p:spPr>
          <a:xfrm>
            <a:off x="4050508" y="2597990"/>
            <a:ext cx="3328567" cy="2985652"/>
          </a:xfrm>
          <a:prstGeom prst="rect">
            <a:avLst/>
          </a:prstGeom>
        </p:spPr>
      </p:pic>
      <p:grpSp>
        <p:nvGrpSpPr>
          <p:cNvPr id="54" name="Google Shape;54;p13"/>
          <p:cNvGrpSpPr/>
          <p:nvPr/>
        </p:nvGrpSpPr>
        <p:grpSpPr>
          <a:xfrm>
            <a:off x="360800" y="310300"/>
            <a:ext cx="6840600" cy="86575"/>
            <a:chOff x="360800" y="310300"/>
            <a:chExt cx="6840600" cy="86575"/>
          </a:xfrm>
        </p:grpSpPr>
        <p:cxnSp>
          <p:nvCxnSpPr>
            <p:cNvPr id="55" name="Google Shape;55;p13"/>
            <p:cNvCxnSpPr/>
            <p:nvPr/>
          </p:nvCxnSpPr>
          <p:spPr>
            <a:xfrm>
              <a:off x="360800" y="310300"/>
              <a:ext cx="6840600" cy="0"/>
            </a:xfrm>
            <a:prstGeom prst="straightConnector1">
              <a:avLst/>
            </a:prstGeom>
            <a:noFill/>
            <a:ln w="38100" cap="flat" cmpd="sng">
              <a:solidFill>
                <a:srgbClr val="3C3C3B"/>
              </a:solidFill>
              <a:prstDash val="solid"/>
              <a:round/>
              <a:headEnd type="none" w="med" len="med"/>
              <a:tailEnd type="none" w="med" len="med"/>
            </a:ln>
          </p:spPr>
        </p:cxnSp>
        <p:cxnSp>
          <p:nvCxnSpPr>
            <p:cNvPr id="56" name="Google Shape;56;p13"/>
            <p:cNvCxnSpPr/>
            <p:nvPr/>
          </p:nvCxnSpPr>
          <p:spPr>
            <a:xfrm>
              <a:off x="360800" y="396875"/>
              <a:ext cx="6840600" cy="0"/>
            </a:xfrm>
            <a:prstGeom prst="straightConnector1">
              <a:avLst/>
            </a:prstGeom>
            <a:noFill/>
            <a:ln w="19050" cap="flat" cmpd="sng">
              <a:solidFill>
                <a:srgbClr val="3C3C3B"/>
              </a:solidFill>
              <a:prstDash val="solid"/>
              <a:round/>
              <a:headEnd type="none" w="med" len="med"/>
              <a:tailEnd type="none" w="med" len="med"/>
            </a:ln>
          </p:spPr>
        </p:cxnSp>
      </p:grpSp>
      <p:sp>
        <p:nvSpPr>
          <p:cNvPr id="57" name="Google Shape;57;p13"/>
          <p:cNvSpPr txBox="1"/>
          <p:nvPr/>
        </p:nvSpPr>
        <p:spPr>
          <a:xfrm>
            <a:off x="64825" y="355900"/>
            <a:ext cx="7382100" cy="147732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4400" dirty="0">
                <a:solidFill>
                  <a:schemeClr val="accent4"/>
                </a:solidFill>
                <a:latin typeface="Abril Fatface"/>
                <a:ea typeface="Abril Fatface"/>
                <a:cs typeface="Abril Fatface"/>
                <a:sym typeface="Abril Fatface"/>
              </a:rPr>
              <a:t>ACTIVE</a:t>
            </a:r>
            <a:r>
              <a:rPr lang="en-GB" sz="4800" dirty="0">
                <a:solidFill>
                  <a:schemeClr val="accent4"/>
                </a:solidFill>
                <a:latin typeface="Abril Fatface"/>
                <a:ea typeface="Abril Fatface"/>
                <a:cs typeface="Abril Fatface"/>
                <a:sym typeface="Abril Fatface"/>
              </a:rPr>
              <a:t> TRAVEL MONTH </a:t>
            </a:r>
            <a:r>
              <a:rPr lang="en-GB" sz="4800" dirty="0">
                <a:solidFill>
                  <a:srgbClr val="00B050"/>
                </a:solidFill>
                <a:latin typeface="Abril Fatface"/>
                <a:ea typeface="Abril Fatface"/>
                <a:cs typeface="Abril Fatface"/>
                <a:sym typeface="Abril Fatface"/>
              </a:rPr>
              <a:t>SPECIAL</a:t>
            </a:r>
            <a:endParaRPr sz="4800" dirty="0">
              <a:solidFill>
                <a:srgbClr val="00B050"/>
              </a:solidFill>
              <a:latin typeface="Abril Fatface"/>
              <a:ea typeface="Abril Fatface"/>
              <a:cs typeface="Abril Fatface"/>
              <a:sym typeface="Abril Fatface"/>
            </a:endParaRPr>
          </a:p>
        </p:txBody>
      </p:sp>
      <p:grpSp>
        <p:nvGrpSpPr>
          <p:cNvPr id="58" name="Google Shape;58;p13"/>
          <p:cNvGrpSpPr/>
          <p:nvPr/>
        </p:nvGrpSpPr>
        <p:grpSpPr>
          <a:xfrm>
            <a:off x="360675" y="1681300"/>
            <a:ext cx="6840725" cy="360900"/>
            <a:chOff x="360675" y="2157550"/>
            <a:chExt cx="6840725" cy="360900"/>
          </a:xfrm>
        </p:grpSpPr>
        <p:sp>
          <p:nvSpPr>
            <p:cNvPr id="59" name="Google Shape;59;p13"/>
            <p:cNvSpPr/>
            <p:nvPr/>
          </p:nvSpPr>
          <p:spPr>
            <a:xfrm>
              <a:off x="360800" y="2157550"/>
              <a:ext cx="6840600" cy="360900"/>
            </a:xfrm>
            <a:prstGeom prst="rect">
              <a:avLst/>
            </a:prstGeom>
            <a:solidFill>
              <a:srgbClr val="3C3C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3"/>
            <p:cNvSpPr txBox="1"/>
            <p:nvPr/>
          </p:nvSpPr>
          <p:spPr>
            <a:xfrm>
              <a:off x="360675" y="2238180"/>
              <a:ext cx="6840600" cy="2718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GB" dirty="0">
                  <a:solidFill>
                    <a:schemeClr val="lt1"/>
                  </a:solidFill>
                  <a:latin typeface="Limelight"/>
                  <a:ea typeface="Limelight"/>
                  <a:cs typeface="Limelight"/>
                  <a:sym typeface="Limelight"/>
                </a:rPr>
                <a:t>School</a:t>
              </a:r>
              <a:r>
                <a:rPr lang="ru" dirty="0">
                  <a:solidFill>
                    <a:schemeClr val="lt1"/>
                  </a:solidFill>
                  <a:latin typeface="Limelight"/>
                  <a:ea typeface="Limelight"/>
                  <a:cs typeface="Limelight"/>
                  <a:sym typeface="Limelight"/>
                </a:rPr>
                <a:t>  •  </a:t>
              </a:r>
              <a:r>
                <a:rPr lang="en-GB" dirty="0">
                  <a:solidFill>
                    <a:schemeClr val="lt1"/>
                  </a:solidFill>
                  <a:latin typeface="Limelight"/>
                  <a:ea typeface="Limelight"/>
                  <a:cs typeface="Limelight"/>
                  <a:sym typeface="Limelight"/>
                </a:rPr>
                <a:t>Walking</a:t>
              </a:r>
              <a:r>
                <a:rPr lang="ru" dirty="0">
                  <a:solidFill>
                    <a:schemeClr val="lt1"/>
                  </a:solidFill>
                  <a:latin typeface="Limelight"/>
                  <a:ea typeface="Limelight"/>
                  <a:cs typeface="Limelight"/>
                  <a:sym typeface="Limelight"/>
                </a:rPr>
                <a:t>  •  </a:t>
              </a:r>
              <a:r>
                <a:rPr lang="en-GB" dirty="0">
                  <a:solidFill>
                    <a:schemeClr val="lt1"/>
                  </a:solidFill>
                  <a:latin typeface="Limelight"/>
                  <a:ea typeface="Limelight"/>
                  <a:cs typeface="Limelight"/>
                  <a:sym typeface="Limelight"/>
                </a:rPr>
                <a:t>Cycling</a:t>
              </a:r>
              <a:r>
                <a:rPr lang="ru" dirty="0">
                  <a:solidFill>
                    <a:schemeClr val="lt1"/>
                  </a:solidFill>
                  <a:latin typeface="Limelight"/>
                  <a:ea typeface="Limelight"/>
                  <a:cs typeface="Limelight"/>
                  <a:sym typeface="Limelight"/>
                </a:rPr>
                <a:t>  •  </a:t>
              </a:r>
              <a:r>
                <a:rPr lang="en-GB" dirty="0">
                  <a:solidFill>
                    <a:schemeClr val="lt1"/>
                  </a:solidFill>
                  <a:latin typeface="Limelight"/>
                  <a:ea typeface="Limelight"/>
                  <a:cs typeface="Limelight"/>
                  <a:sym typeface="Limelight"/>
                </a:rPr>
                <a:t>Scooting</a:t>
              </a:r>
              <a:r>
                <a:rPr lang="ru" dirty="0">
                  <a:solidFill>
                    <a:schemeClr val="lt1"/>
                  </a:solidFill>
                  <a:latin typeface="Limelight"/>
                  <a:ea typeface="Limelight"/>
                  <a:cs typeface="Limelight"/>
                  <a:sym typeface="Limelight"/>
                </a:rPr>
                <a:t>  •  </a:t>
              </a:r>
              <a:r>
                <a:rPr lang="en-GB" dirty="0">
                  <a:solidFill>
                    <a:schemeClr val="lt1"/>
                  </a:solidFill>
                  <a:latin typeface="Limelight"/>
                  <a:ea typeface="Limelight"/>
                  <a:cs typeface="Limelight"/>
                  <a:sym typeface="Limelight"/>
                </a:rPr>
                <a:t>Wheeling</a:t>
              </a:r>
              <a:r>
                <a:rPr lang="ru" dirty="0">
                  <a:solidFill>
                    <a:schemeClr val="lt1"/>
                  </a:solidFill>
                  <a:latin typeface="Limelight"/>
                  <a:ea typeface="Limelight"/>
                  <a:cs typeface="Limelight"/>
                  <a:sym typeface="Limelight"/>
                </a:rPr>
                <a:t> • </a:t>
              </a:r>
              <a:r>
                <a:rPr lang="en-GB" dirty="0">
                  <a:solidFill>
                    <a:schemeClr val="lt1"/>
                  </a:solidFill>
                  <a:latin typeface="Limelight"/>
                  <a:ea typeface="Limelight"/>
                  <a:cs typeface="Limelight"/>
                  <a:sym typeface="Limelight"/>
                </a:rPr>
                <a:t>Active</a:t>
              </a:r>
              <a:r>
                <a:rPr lang="ru" dirty="0">
                  <a:solidFill>
                    <a:schemeClr val="lt1"/>
                  </a:solidFill>
                  <a:latin typeface="Limelight"/>
                  <a:ea typeface="Limelight"/>
                  <a:cs typeface="Limelight"/>
                  <a:sym typeface="Limelight"/>
                </a:rPr>
                <a:t>  Travel</a:t>
              </a:r>
              <a:endParaRPr dirty="0">
                <a:solidFill>
                  <a:schemeClr val="lt1"/>
                </a:solidFill>
                <a:latin typeface="Limelight"/>
                <a:ea typeface="Limelight"/>
                <a:cs typeface="Limelight"/>
                <a:sym typeface="Limelight"/>
              </a:endParaRPr>
            </a:p>
          </p:txBody>
        </p:sp>
      </p:grpSp>
      <p:sp>
        <p:nvSpPr>
          <p:cNvPr id="61" name="Google Shape;61;p13"/>
          <p:cNvSpPr txBox="1"/>
          <p:nvPr/>
        </p:nvSpPr>
        <p:spPr>
          <a:xfrm>
            <a:off x="343200" y="2170145"/>
            <a:ext cx="6891000" cy="384721"/>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500" dirty="0">
                <a:solidFill>
                  <a:srgbClr val="3C3C3B"/>
                </a:solidFill>
                <a:latin typeface="Limelight"/>
                <a:ea typeface="Limelight"/>
                <a:cs typeface="Limelight"/>
                <a:sym typeface="Limelight"/>
              </a:rPr>
              <a:t>October 2026: Choose an Active Journey</a:t>
            </a:r>
          </a:p>
        </p:txBody>
      </p:sp>
      <p:cxnSp>
        <p:nvCxnSpPr>
          <p:cNvPr id="68" name="Google Shape;68;p13"/>
          <p:cNvCxnSpPr/>
          <p:nvPr/>
        </p:nvCxnSpPr>
        <p:spPr>
          <a:xfrm>
            <a:off x="360800" y="5830459"/>
            <a:ext cx="6840600" cy="0"/>
          </a:xfrm>
          <a:prstGeom prst="straightConnector1">
            <a:avLst/>
          </a:prstGeom>
          <a:noFill/>
          <a:ln w="19050" cap="flat" cmpd="sng">
            <a:solidFill>
              <a:schemeClr val="dk2"/>
            </a:solidFill>
            <a:prstDash val="solid"/>
            <a:round/>
            <a:headEnd type="none" w="med" len="med"/>
            <a:tailEnd type="none" w="med" len="med"/>
          </a:ln>
        </p:spPr>
      </p:cxnSp>
      <p:sp>
        <p:nvSpPr>
          <p:cNvPr id="69" name="Google Shape;69;p13"/>
          <p:cNvSpPr txBox="1"/>
          <p:nvPr/>
        </p:nvSpPr>
        <p:spPr>
          <a:xfrm>
            <a:off x="3648075" y="5932635"/>
            <a:ext cx="5691840" cy="446276"/>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2900" dirty="0">
                <a:solidFill>
                  <a:srgbClr val="3C3C3B"/>
                </a:solidFill>
                <a:latin typeface="Limelight"/>
                <a:ea typeface="Limelight"/>
                <a:cs typeface="Limelight"/>
                <a:sym typeface="Limelight"/>
              </a:rPr>
              <a:t>Modeshift STARS</a:t>
            </a:r>
            <a:endParaRPr sz="2900" dirty="0">
              <a:solidFill>
                <a:srgbClr val="3C3C3B"/>
              </a:solidFill>
              <a:latin typeface="Limelight"/>
              <a:ea typeface="Limelight"/>
              <a:cs typeface="Limelight"/>
              <a:sym typeface="Limelight"/>
            </a:endParaRPr>
          </a:p>
        </p:txBody>
      </p:sp>
      <p:cxnSp>
        <p:nvCxnSpPr>
          <p:cNvPr id="72" name="Google Shape;72;p13"/>
          <p:cNvCxnSpPr/>
          <p:nvPr/>
        </p:nvCxnSpPr>
        <p:spPr>
          <a:xfrm>
            <a:off x="360800" y="10333168"/>
            <a:ext cx="6840600" cy="0"/>
          </a:xfrm>
          <a:prstGeom prst="straightConnector1">
            <a:avLst/>
          </a:prstGeom>
          <a:noFill/>
          <a:ln w="28575" cap="flat" cmpd="sng">
            <a:solidFill>
              <a:schemeClr val="dk2"/>
            </a:solidFill>
            <a:prstDash val="solid"/>
            <a:round/>
            <a:headEnd type="none" w="med" len="med"/>
            <a:tailEnd type="none" w="med" len="med"/>
          </a:ln>
        </p:spPr>
      </p:cxnSp>
      <p:pic>
        <p:nvPicPr>
          <p:cNvPr id="5" name="Picture 4">
            <a:extLst>
              <a:ext uri="{FF2B5EF4-FFF2-40B4-BE49-F238E27FC236}">
                <a16:creationId xmlns:a16="http://schemas.microsoft.com/office/drawing/2014/main" id="{99C0BE95-E18A-8B2B-7DFF-D29C67FF0F42}"/>
              </a:ext>
            </a:extLst>
          </p:cNvPr>
          <p:cNvPicPr>
            <a:picLocks noChangeAspect="1"/>
          </p:cNvPicPr>
          <p:nvPr/>
        </p:nvPicPr>
        <p:blipFill>
          <a:blip r:embed="rId4"/>
          <a:stretch>
            <a:fillRect/>
          </a:stretch>
        </p:blipFill>
        <p:spPr>
          <a:xfrm>
            <a:off x="64825" y="47811"/>
            <a:ext cx="1453119" cy="464558"/>
          </a:xfrm>
          <a:prstGeom prst="rect">
            <a:avLst/>
          </a:prstGeom>
        </p:spPr>
      </p:pic>
      <p:sp>
        <p:nvSpPr>
          <p:cNvPr id="14" name="Google Shape;75;p13">
            <a:extLst>
              <a:ext uri="{FF2B5EF4-FFF2-40B4-BE49-F238E27FC236}">
                <a16:creationId xmlns:a16="http://schemas.microsoft.com/office/drawing/2014/main" id="{CFA5A4EB-CD20-DFF3-C14B-E5EF203516D3}"/>
              </a:ext>
            </a:extLst>
          </p:cNvPr>
          <p:cNvSpPr/>
          <p:nvPr/>
        </p:nvSpPr>
        <p:spPr>
          <a:xfrm>
            <a:off x="4072934" y="5329342"/>
            <a:ext cx="3283714" cy="239008"/>
          </a:xfrm>
          <a:prstGeom prst="rect">
            <a:avLst/>
          </a:prstGeom>
          <a:solidFill>
            <a:srgbClr val="00B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00B050"/>
              </a:solidFill>
            </a:endParaRPr>
          </a:p>
        </p:txBody>
      </p:sp>
      <p:sp>
        <p:nvSpPr>
          <p:cNvPr id="11" name="Google Shape;76;p13">
            <a:extLst>
              <a:ext uri="{FF2B5EF4-FFF2-40B4-BE49-F238E27FC236}">
                <a16:creationId xmlns:a16="http://schemas.microsoft.com/office/drawing/2014/main" id="{9092680B-FC42-A132-ECAD-E774B3BB876C}"/>
              </a:ext>
            </a:extLst>
          </p:cNvPr>
          <p:cNvSpPr txBox="1"/>
          <p:nvPr/>
        </p:nvSpPr>
        <p:spPr>
          <a:xfrm>
            <a:off x="4184664" y="5402122"/>
            <a:ext cx="3194410" cy="138499"/>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900" b="1" dirty="0">
                <a:solidFill>
                  <a:schemeClr val="lt1"/>
                </a:solidFill>
                <a:latin typeface="Alegreya"/>
                <a:ea typeface="Alegreya"/>
                <a:cs typeface="Alegreya"/>
                <a:sym typeface="Alegreya"/>
              </a:rPr>
              <a:t>Theo’s encouraging pupils to walk, wheel, cycle and scoot to school.</a:t>
            </a:r>
            <a:endParaRPr sz="900" b="1" dirty="0">
              <a:solidFill>
                <a:schemeClr val="lt1"/>
              </a:solidFill>
              <a:latin typeface="Alegreya"/>
              <a:ea typeface="Alegreya"/>
              <a:cs typeface="Alegreya"/>
              <a:sym typeface="Alegreya"/>
            </a:endParaRPr>
          </a:p>
        </p:txBody>
      </p:sp>
      <p:sp>
        <p:nvSpPr>
          <p:cNvPr id="3" name="Google Shape;71;p13">
            <a:extLst>
              <a:ext uri="{FF2B5EF4-FFF2-40B4-BE49-F238E27FC236}">
                <a16:creationId xmlns:a16="http://schemas.microsoft.com/office/drawing/2014/main" id="{787DB531-80D0-7ADF-8813-DC885B1F8022}"/>
              </a:ext>
            </a:extLst>
          </p:cNvPr>
          <p:cNvSpPr txBox="1"/>
          <p:nvPr/>
        </p:nvSpPr>
        <p:spPr>
          <a:xfrm>
            <a:off x="3648075" y="6481087"/>
            <a:ext cx="3504253" cy="2769989"/>
          </a:xfrm>
          <a:custGeom>
            <a:avLst/>
            <a:gdLst>
              <a:gd name="csX0" fmla="*/ 0 w 3279620"/>
              <a:gd name="csY0" fmla="*/ 0 h 3139321"/>
              <a:gd name="csX1" fmla="*/ 3279620 w 3279620"/>
              <a:gd name="csY1" fmla="*/ 0 h 3139321"/>
              <a:gd name="csX2" fmla="*/ 3279620 w 3279620"/>
              <a:gd name="csY2" fmla="*/ 3139321 h 3139321"/>
              <a:gd name="csX3" fmla="*/ 0 w 3279620"/>
              <a:gd name="csY3" fmla="*/ 3139321 h 3139321"/>
              <a:gd name="csX4" fmla="*/ 0 w 3279620"/>
              <a:gd name="csY4" fmla="*/ 0 h 3139321"/>
              <a:gd name="csX0" fmla="*/ 0 w 3279620"/>
              <a:gd name="csY0" fmla="*/ 0 h 3139321"/>
              <a:gd name="csX1" fmla="*/ 3279620 w 3279620"/>
              <a:gd name="csY1" fmla="*/ 0 h 3139321"/>
              <a:gd name="csX2" fmla="*/ 3260570 w 3279620"/>
              <a:gd name="csY2" fmla="*/ 3120271 h 3139321"/>
              <a:gd name="csX3" fmla="*/ 0 w 3279620"/>
              <a:gd name="csY3" fmla="*/ 3139321 h 3139321"/>
              <a:gd name="csX4" fmla="*/ 0 w 3279620"/>
              <a:gd name="csY4" fmla="*/ 0 h 3139321"/>
              <a:gd name="csX0" fmla="*/ 0 w 3279620"/>
              <a:gd name="csY0" fmla="*/ 0 h 3139321"/>
              <a:gd name="csX1" fmla="*/ 3279620 w 3279620"/>
              <a:gd name="csY1" fmla="*/ 0 h 3139321"/>
              <a:gd name="csX2" fmla="*/ 3260570 w 3279620"/>
              <a:gd name="csY2" fmla="*/ 3120271 h 3139321"/>
              <a:gd name="csX3" fmla="*/ 0 w 3279620"/>
              <a:gd name="csY3" fmla="*/ 3139321 h 3139321"/>
              <a:gd name="csX4" fmla="*/ 0 w 3279620"/>
              <a:gd name="csY4" fmla="*/ 0 h 3139321"/>
              <a:gd name="csX0" fmla="*/ 0 w 3279620"/>
              <a:gd name="csY0" fmla="*/ 0 h 3139321"/>
              <a:gd name="csX1" fmla="*/ 3279620 w 3279620"/>
              <a:gd name="csY1" fmla="*/ 0 h 3139321"/>
              <a:gd name="csX2" fmla="*/ 3241520 w 3279620"/>
              <a:gd name="csY2" fmla="*/ 2253496 h 3139321"/>
              <a:gd name="csX3" fmla="*/ 0 w 3279620"/>
              <a:gd name="csY3" fmla="*/ 3139321 h 3139321"/>
              <a:gd name="csX4" fmla="*/ 0 w 3279620"/>
              <a:gd name="csY4" fmla="*/ 0 h 3139321"/>
              <a:gd name="csX0" fmla="*/ 0 w 3279620"/>
              <a:gd name="csY0" fmla="*/ 0 h 3139321"/>
              <a:gd name="csX1" fmla="*/ 3279620 w 3279620"/>
              <a:gd name="csY1" fmla="*/ 0 h 3139321"/>
              <a:gd name="csX2" fmla="*/ 3241520 w 3279620"/>
              <a:gd name="csY2" fmla="*/ 2253496 h 3139321"/>
              <a:gd name="csX3" fmla="*/ 0 w 3279620"/>
              <a:gd name="csY3" fmla="*/ 3139321 h 3139321"/>
              <a:gd name="csX4" fmla="*/ 0 w 3279620"/>
              <a:gd name="csY4" fmla="*/ 0 h 3139321"/>
            </a:gdLst>
            <a:ahLst/>
            <a:cxnLst>
              <a:cxn ang="0">
                <a:pos x="csX0" y="csY0"/>
              </a:cxn>
              <a:cxn ang="0">
                <a:pos x="csX1" y="csY1"/>
              </a:cxn>
              <a:cxn ang="0">
                <a:pos x="csX2" y="csY2"/>
              </a:cxn>
              <a:cxn ang="0">
                <a:pos x="csX3" y="csY3"/>
              </a:cxn>
              <a:cxn ang="0">
                <a:pos x="csX4" y="csY4"/>
              </a:cxn>
            </a:cxnLst>
            <a:rect l="l" t="t" r="r" b="b"/>
            <a:pathLst>
              <a:path w="3279620" h="3139321">
                <a:moveTo>
                  <a:pt x="0" y="0"/>
                </a:moveTo>
                <a:lnTo>
                  <a:pt x="3279620" y="0"/>
                </a:lnTo>
                <a:lnTo>
                  <a:pt x="3241520" y="2253496"/>
                </a:lnTo>
                <a:cubicBezTo>
                  <a:pt x="30588" y="1697871"/>
                  <a:pt x="1086857" y="3132971"/>
                  <a:pt x="0" y="3139321"/>
                </a:cubicBezTo>
                <a:lnTo>
                  <a:pt x="0" y="0"/>
                </a:lnTo>
                <a:close/>
              </a:path>
            </a:pathLst>
          </a:custGeom>
          <a:noFill/>
          <a:ln>
            <a:noFill/>
          </a:ln>
        </p:spPr>
        <p:txBody>
          <a:bodyPr spcFirstLastPara="1" wrap="square" lIns="0" tIns="0" rIns="0" bIns="0" anchor="t" anchorCtr="0">
            <a:spAutoFit/>
          </a:bodyPr>
          <a:lstStyle/>
          <a:p>
            <a:pPr lvl="0" algn="just"/>
            <a:r>
              <a:rPr lang="en-GB" sz="1200" b="1" dirty="0">
                <a:solidFill>
                  <a:srgbClr val="3C3C3B"/>
                </a:solidFill>
                <a:latin typeface="Alegreya"/>
                <a:ea typeface="Alegreya"/>
                <a:cs typeface="Alegreya"/>
                <a:sym typeface="Alegreya"/>
              </a:rPr>
              <a:t>Modeshift STARS Accreditation Reminder</a:t>
            </a:r>
          </a:p>
          <a:p>
            <a:pPr lvl="0" algn="just"/>
            <a:r>
              <a:rPr lang="en-GB" sz="1200" dirty="0">
                <a:solidFill>
                  <a:srgbClr val="3C3C3B"/>
                </a:solidFill>
                <a:latin typeface="Alegreya"/>
                <a:ea typeface="Alegreya"/>
                <a:cs typeface="Alegreya"/>
                <a:sym typeface="Alegreya"/>
              </a:rPr>
              <a:t>Schools working towards Modeshift STARS accreditation are encouraged to keep their activities and evidence up to date throughout the autumn term to avoid the rush ahead of submission deadlines. </a:t>
            </a:r>
          </a:p>
          <a:p>
            <a:pPr lvl="0" algn="just"/>
            <a:r>
              <a:rPr lang="en-GB" sz="1200" b="1" dirty="0">
                <a:solidFill>
                  <a:srgbClr val="3C3C3B"/>
                </a:solidFill>
                <a:latin typeface="Alegreya"/>
                <a:ea typeface="Alegreya"/>
                <a:cs typeface="Alegreya"/>
                <a:sym typeface="Alegreya"/>
              </a:rPr>
              <a:t>Key date</a:t>
            </a:r>
            <a:r>
              <a:rPr lang="en-GB" sz="1200" dirty="0">
                <a:solidFill>
                  <a:srgbClr val="3C3C3B"/>
                </a:solidFill>
                <a:latin typeface="Alegreya"/>
                <a:ea typeface="Alegreya"/>
                <a:cs typeface="Alegreya"/>
                <a:sym typeface="Alegreya"/>
              </a:rPr>
              <a:t>: The Modeshift evidence submission deadline is December 2026.</a:t>
            </a:r>
          </a:p>
          <a:p>
            <a:pPr algn="just"/>
            <a:r>
              <a:rPr lang="en-GB" sz="1200" dirty="0">
                <a:solidFill>
                  <a:srgbClr val="3C3C3B"/>
                </a:solidFill>
                <a:latin typeface="Alegreya"/>
                <a:ea typeface="Alegreya"/>
                <a:cs typeface="Alegreya"/>
                <a:sym typeface="Alegreya"/>
              </a:rPr>
              <a:t>If you need support with your accreditation journey, please contact the Sustainable Travel Team. Modeshift will also be holding a Education Masterclasses, covering all aspects of Modeshift STARS. The  masterclass will be held on 4th of November 2026, from 15:45-16:30, and you can </a:t>
            </a:r>
            <a:r>
              <a:rPr lang="en-GB" sz="1200" dirty="0">
                <a:solidFill>
                  <a:srgbClr val="3C3C3B"/>
                </a:solidFill>
                <a:latin typeface="Alegreya"/>
                <a:ea typeface="Alegreya"/>
                <a:cs typeface="Alegreya"/>
                <a:sym typeface="Alegreya"/>
                <a:hlinkClick r:id="rId5"/>
              </a:rPr>
              <a:t>register here.</a:t>
            </a:r>
            <a:endParaRPr lang="en-GB" sz="1200" dirty="0">
              <a:solidFill>
                <a:srgbClr val="3C3C3B"/>
              </a:solidFill>
              <a:latin typeface="Alegreya"/>
              <a:ea typeface="Alegreya"/>
              <a:cs typeface="Alegreya"/>
              <a:sym typeface="Alegreya"/>
            </a:endParaRPr>
          </a:p>
          <a:p>
            <a:pPr lvl="0" algn="just"/>
            <a:endParaRPr lang="en-GB" sz="1200" dirty="0">
              <a:solidFill>
                <a:srgbClr val="3C3C3B"/>
              </a:solidFill>
              <a:latin typeface="Alegreya"/>
              <a:ea typeface="Alegreya"/>
              <a:cs typeface="Alegreya"/>
              <a:sym typeface="Alegreya"/>
            </a:endParaRPr>
          </a:p>
          <a:p>
            <a:pPr lvl="0" algn="just"/>
            <a:endParaRPr lang="en-GB" sz="1200" dirty="0">
              <a:solidFill>
                <a:srgbClr val="3C3C3B"/>
              </a:solidFill>
              <a:latin typeface="Alegreya"/>
              <a:ea typeface="Alegreya"/>
              <a:cs typeface="Alegreya"/>
              <a:sym typeface="Alegreya"/>
            </a:endParaRPr>
          </a:p>
        </p:txBody>
      </p:sp>
      <p:pic>
        <p:nvPicPr>
          <p:cNvPr id="12" name="Picture 11">
            <a:extLst>
              <a:ext uri="{FF2B5EF4-FFF2-40B4-BE49-F238E27FC236}">
                <a16:creationId xmlns:a16="http://schemas.microsoft.com/office/drawing/2014/main" id="{912ADB0A-EC47-0CFB-205A-3EAD240F70CA}"/>
              </a:ext>
            </a:extLst>
          </p:cNvPr>
          <p:cNvPicPr>
            <a:picLocks noChangeAspect="1"/>
          </p:cNvPicPr>
          <p:nvPr/>
        </p:nvPicPr>
        <p:blipFill>
          <a:blip r:embed="rId6"/>
          <a:stretch>
            <a:fillRect/>
          </a:stretch>
        </p:blipFill>
        <p:spPr>
          <a:xfrm>
            <a:off x="4975728" y="8748460"/>
            <a:ext cx="2176600" cy="1373090"/>
          </a:xfrm>
          <a:prstGeom prst="rect">
            <a:avLst/>
          </a:prstGeom>
        </p:spPr>
      </p:pic>
      <p:sp>
        <p:nvSpPr>
          <p:cNvPr id="15" name="Google Shape;75;p13">
            <a:extLst>
              <a:ext uri="{FF2B5EF4-FFF2-40B4-BE49-F238E27FC236}">
                <a16:creationId xmlns:a16="http://schemas.microsoft.com/office/drawing/2014/main" id="{93A06726-B68F-579F-7F3B-27184A53AA9F}"/>
              </a:ext>
            </a:extLst>
          </p:cNvPr>
          <p:cNvSpPr/>
          <p:nvPr/>
        </p:nvSpPr>
        <p:spPr>
          <a:xfrm>
            <a:off x="5979422" y="10088103"/>
            <a:ext cx="1213842" cy="239008"/>
          </a:xfrm>
          <a:prstGeom prst="rect">
            <a:avLst/>
          </a:prstGeom>
          <a:solidFill>
            <a:srgbClr val="00B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00B050"/>
              </a:solidFill>
            </a:endParaRPr>
          </a:p>
        </p:txBody>
      </p:sp>
      <p:sp>
        <p:nvSpPr>
          <p:cNvPr id="17" name="Google Shape;76;p13">
            <a:extLst>
              <a:ext uri="{FF2B5EF4-FFF2-40B4-BE49-F238E27FC236}">
                <a16:creationId xmlns:a16="http://schemas.microsoft.com/office/drawing/2014/main" id="{0917350C-8BEE-F670-31DC-B48D168C7364}"/>
              </a:ext>
            </a:extLst>
          </p:cNvPr>
          <p:cNvSpPr txBox="1"/>
          <p:nvPr/>
        </p:nvSpPr>
        <p:spPr>
          <a:xfrm>
            <a:off x="5921833" y="10138357"/>
            <a:ext cx="1329020" cy="138499"/>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GB" sz="900" b="1" dirty="0">
                <a:solidFill>
                  <a:schemeClr val="lt1"/>
                </a:solidFill>
                <a:latin typeface="Alegreya"/>
                <a:ea typeface="Alegreya"/>
                <a:cs typeface="Alegreya"/>
                <a:sym typeface="Alegreya"/>
              </a:rPr>
              <a:t>Accreditation Certificate</a:t>
            </a:r>
            <a:endParaRPr sz="900" b="1" dirty="0">
              <a:solidFill>
                <a:schemeClr val="lt1"/>
              </a:solidFill>
              <a:latin typeface="Alegreya"/>
              <a:ea typeface="Alegreya"/>
              <a:cs typeface="Alegreya"/>
              <a:sym typeface="Alegreya"/>
            </a:endParaRPr>
          </a:p>
        </p:txBody>
      </p:sp>
      <p:sp>
        <p:nvSpPr>
          <p:cNvPr id="16" name="TextBox 15">
            <a:extLst>
              <a:ext uri="{FF2B5EF4-FFF2-40B4-BE49-F238E27FC236}">
                <a16:creationId xmlns:a16="http://schemas.microsoft.com/office/drawing/2014/main" id="{07130966-F6CE-D2E6-0927-CBC1443F9F8C}"/>
              </a:ext>
            </a:extLst>
          </p:cNvPr>
          <p:cNvSpPr txBox="1"/>
          <p:nvPr/>
        </p:nvSpPr>
        <p:spPr>
          <a:xfrm>
            <a:off x="265616" y="6096997"/>
            <a:ext cx="3087184" cy="2039020"/>
          </a:xfrm>
          <a:prstGeom prst="rect">
            <a:avLst/>
          </a:prstGeom>
          <a:noFill/>
        </p:spPr>
        <p:txBody>
          <a:bodyPr wrap="square">
            <a:spAutoFit/>
          </a:bodyPr>
          <a:lstStyle/>
          <a:p>
            <a:pPr marL="0" lvl="0" indent="0" algn="just" rtl="0">
              <a:spcBef>
                <a:spcPts val="0"/>
              </a:spcBef>
              <a:spcAft>
                <a:spcPts val="0"/>
              </a:spcAft>
              <a:buNone/>
            </a:pPr>
            <a:r>
              <a:rPr lang="en-GB" sz="1150" b="1" dirty="0">
                <a:solidFill>
                  <a:srgbClr val="3C3C3B"/>
                </a:solidFill>
                <a:latin typeface="Limelight" panose="020B0604020202020204" charset="0"/>
                <a:ea typeface="Alegreya"/>
                <a:cs typeface="Alegreya"/>
                <a:sym typeface="Alegreya"/>
              </a:rPr>
              <a:t>Cycle to School Week </a:t>
            </a:r>
          </a:p>
          <a:p>
            <a:pPr marL="0" lvl="0" indent="0" algn="just" rtl="0">
              <a:spcBef>
                <a:spcPts val="0"/>
              </a:spcBef>
              <a:spcAft>
                <a:spcPts val="0"/>
              </a:spcAft>
              <a:buNone/>
            </a:pPr>
            <a:r>
              <a:rPr lang="en-GB" sz="1150" b="1" dirty="0">
                <a:solidFill>
                  <a:srgbClr val="3C3C3B"/>
                </a:solidFill>
                <a:latin typeface="Alegreya"/>
                <a:ea typeface="Alegreya"/>
                <a:cs typeface="Alegreya"/>
                <a:sym typeface="Alegreya"/>
              </a:rPr>
              <a:t>Monday 5 October to Friday 9 October 2026 </a:t>
            </a:r>
            <a:endParaRPr lang="en-GB" sz="1150" dirty="0">
              <a:solidFill>
                <a:srgbClr val="3C3C3B"/>
              </a:solidFill>
              <a:latin typeface="Alegreya"/>
              <a:ea typeface="Alegreya"/>
              <a:cs typeface="Alegreya"/>
              <a:sym typeface="Alegreya"/>
            </a:endParaRP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Cycle to School Week is a fantastic opportunity to encourage pupils and staff to travel actively and enjoy the many benefits of cycling. </a:t>
            </a: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Why not organise a bike breakfast, celebrate pupils who cycle to school, or encourage families to give cycling a try during the week? Remember to carry out a quick bike safety check before setting off and ensure bikes are roadworthy and ready to ride. </a:t>
            </a:r>
          </a:p>
        </p:txBody>
      </p:sp>
      <p:sp>
        <p:nvSpPr>
          <p:cNvPr id="27" name="TextBox 26">
            <a:extLst>
              <a:ext uri="{FF2B5EF4-FFF2-40B4-BE49-F238E27FC236}">
                <a16:creationId xmlns:a16="http://schemas.microsoft.com/office/drawing/2014/main" id="{DAF3E3AB-EE3E-22D2-4C0B-5D8B96EE6ECA}"/>
              </a:ext>
            </a:extLst>
          </p:cNvPr>
          <p:cNvSpPr txBox="1"/>
          <p:nvPr/>
        </p:nvSpPr>
        <p:spPr>
          <a:xfrm>
            <a:off x="265615" y="8171379"/>
            <a:ext cx="3087183" cy="977191"/>
          </a:xfrm>
          <a:prstGeom prst="rect">
            <a:avLst/>
          </a:prstGeom>
          <a:noFill/>
        </p:spPr>
        <p:txBody>
          <a:bodyPr wrap="square">
            <a:spAutoFit/>
          </a:bodyPr>
          <a:lstStyle/>
          <a:p>
            <a:pPr marL="0" lvl="0" indent="0" algn="just" rtl="0">
              <a:spcBef>
                <a:spcPts val="0"/>
              </a:spcBef>
              <a:spcAft>
                <a:spcPts val="0"/>
              </a:spcAft>
              <a:buNone/>
            </a:pPr>
            <a:r>
              <a:rPr lang="en-GB" sz="1150" b="1" dirty="0">
                <a:solidFill>
                  <a:srgbClr val="3C3C3B"/>
                </a:solidFill>
                <a:latin typeface="Alegreya"/>
                <a:ea typeface="Alegreya"/>
                <a:cs typeface="Alegreya"/>
                <a:sym typeface="Alegreya"/>
              </a:rPr>
              <a:t>Share Your Active Journeys! </a:t>
            </a:r>
            <a:endParaRPr lang="en-GB" sz="1150" dirty="0">
              <a:solidFill>
                <a:srgbClr val="3C3C3B"/>
              </a:solidFill>
              <a:latin typeface="Alegreya"/>
              <a:ea typeface="Alegreya"/>
              <a:cs typeface="Alegreya"/>
              <a:sym typeface="Alegreya"/>
            </a:endParaRP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Taking part in Active Travel Month? </a:t>
            </a:r>
          </a:p>
          <a:p>
            <a:pPr marL="0" lvl="0" indent="0" algn="just" rtl="0">
              <a:spcBef>
                <a:spcPts val="0"/>
              </a:spcBef>
              <a:spcAft>
                <a:spcPts val="0"/>
              </a:spcAft>
              <a:buNone/>
            </a:pPr>
            <a:r>
              <a:rPr lang="en-GB" sz="1150" dirty="0">
                <a:solidFill>
                  <a:srgbClr val="3C3C3B"/>
                </a:solidFill>
                <a:latin typeface="Alegreya"/>
                <a:ea typeface="Alegreya"/>
                <a:cs typeface="Alegreya"/>
                <a:sym typeface="Alegreya"/>
              </a:rPr>
              <a:t>We'd love to see how your school community is walking, wheeling, scooting and cycling throughout October. </a:t>
            </a:r>
          </a:p>
        </p:txBody>
      </p:sp>
      <p:sp>
        <p:nvSpPr>
          <p:cNvPr id="31" name="TextBox 30">
            <a:extLst>
              <a:ext uri="{FF2B5EF4-FFF2-40B4-BE49-F238E27FC236}">
                <a16:creationId xmlns:a16="http://schemas.microsoft.com/office/drawing/2014/main" id="{7B1403C5-BCA1-A6AD-96D8-E520EA4D55B6}"/>
              </a:ext>
            </a:extLst>
          </p:cNvPr>
          <p:cNvSpPr txBox="1"/>
          <p:nvPr/>
        </p:nvSpPr>
        <p:spPr>
          <a:xfrm>
            <a:off x="265616" y="9115897"/>
            <a:ext cx="3239584" cy="1107996"/>
          </a:xfrm>
          <a:prstGeom prst="rect">
            <a:avLst/>
          </a:prstGeom>
          <a:noFill/>
        </p:spPr>
        <p:txBody>
          <a:bodyPr wrap="square">
            <a:spAutoFit/>
          </a:bodyPr>
          <a:lstStyle/>
          <a:p>
            <a:pPr marL="0" lvl="0" indent="0" algn="just" rtl="0">
              <a:spcBef>
                <a:spcPts val="0"/>
              </a:spcBef>
              <a:spcAft>
                <a:spcPts val="0"/>
              </a:spcAft>
              <a:buNone/>
            </a:pPr>
            <a:r>
              <a:rPr lang="en-GB" sz="1100" dirty="0">
                <a:solidFill>
                  <a:srgbClr val="3C3C3B"/>
                </a:solidFill>
                <a:latin typeface="Alegreya"/>
                <a:ea typeface="Alegreya"/>
                <a:cs typeface="Alegreya"/>
                <a:sym typeface="Alegreya"/>
              </a:rPr>
              <a:t>Follow and tag us: </a:t>
            </a:r>
          </a:p>
          <a:p>
            <a:pPr marL="0" lvl="0" indent="0" algn="just" rtl="0">
              <a:spcBef>
                <a:spcPts val="0"/>
              </a:spcBef>
              <a:spcAft>
                <a:spcPts val="0"/>
              </a:spcAft>
              <a:buNone/>
            </a:pPr>
            <a:r>
              <a:rPr lang="en-GB" sz="1100" dirty="0">
                <a:solidFill>
                  <a:srgbClr val="3C3C3B"/>
                </a:solidFill>
                <a:latin typeface="Alegreya"/>
                <a:ea typeface="Alegreya"/>
                <a:cs typeface="Alegreya"/>
                <a:sym typeface="Alegreya"/>
              </a:rPr>
              <a:t>📘 Facebook: @ChooseHowYouMove </a:t>
            </a:r>
          </a:p>
          <a:p>
            <a:pPr marL="0" lvl="0" indent="0" algn="just" rtl="0">
              <a:spcBef>
                <a:spcPts val="0"/>
              </a:spcBef>
              <a:spcAft>
                <a:spcPts val="0"/>
              </a:spcAft>
              <a:buNone/>
            </a:pPr>
            <a:r>
              <a:rPr lang="en-GB" sz="1100" dirty="0">
                <a:solidFill>
                  <a:srgbClr val="3C3C3B"/>
                </a:solidFill>
                <a:latin typeface="Alegreya"/>
                <a:ea typeface="Alegreya"/>
                <a:cs typeface="Alegreya"/>
                <a:sym typeface="Alegreya"/>
              </a:rPr>
              <a:t>📸 Instagram: @choosehowyoumove_ </a:t>
            </a:r>
          </a:p>
          <a:p>
            <a:pPr marL="0" lvl="0" indent="0" algn="just" rtl="0">
              <a:spcBef>
                <a:spcPts val="0"/>
              </a:spcBef>
              <a:spcAft>
                <a:spcPts val="0"/>
              </a:spcAft>
              <a:buNone/>
            </a:pPr>
            <a:r>
              <a:rPr lang="en-GB" sz="1100" dirty="0">
                <a:solidFill>
                  <a:srgbClr val="3C3C3B"/>
                </a:solidFill>
                <a:latin typeface="Alegreya"/>
                <a:ea typeface="Alegreya"/>
                <a:cs typeface="Alegreya"/>
                <a:sym typeface="Alegreya"/>
              </a:rPr>
              <a:t>🐦 X: @CHYMLeics </a:t>
            </a:r>
          </a:p>
          <a:p>
            <a:pPr marL="0" lvl="0" indent="0" algn="just" rtl="0">
              <a:spcBef>
                <a:spcPts val="0"/>
              </a:spcBef>
              <a:spcAft>
                <a:spcPts val="0"/>
              </a:spcAft>
              <a:buNone/>
            </a:pPr>
            <a:r>
              <a:rPr lang="en-GB" sz="1100" dirty="0">
                <a:solidFill>
                  <a:srgbClr val="3C3C3B"/>
                </a:solidFill>
                <a:latin typeface="Alegreya"/>
                <a:ea typeface="Alegreya"/>
                <a:cs typeface="Alegreya"/>
                <a:sym typeface="Alegreya"/>
              </a:rPr>
              <a:t>Tag us in your photos and stories throughout October and show us how your school is travelling actively! </a:t>
            </a:r>
            <a:endParaRPr lang="en-GB"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20" name="Picture 19">
            <a:extLst>
              <a:ext uri="{FF2B5EF4-FFF2-40B4-BE49-F238E27FC236}">
                <a16:creationId xmlns:a16="http://schemas.microsoft.com/office/drawing/2014/main" id="{232050AE-E735-87B2-3755-DE1DF14F340D}"/>
              </a:ext>
            </a:extLst>
          </p:cNvPr>
          <p:cNvPicPr>
            <a:picLocks noChangeAspect="1"/>
          </p:cNvPicPr>
          <p:nvPr/>
        </p:nvPicPr>
        <p:blipFill>
          <a:blip r:embed="rId3"/>
          <a:srcRect l="29617" r="30569"/>
          <a:stretch>
            <a:fillRect/>
          </a:stretch>
        </p:blipFill>
        <p:spPr>
          <a:xfrm>
            <a:off x="351949" y="6329738"/>
            <a:ext cx="2176801" cy="3773809"/>
          </a:xfrm>
          <a:prstGeom prst="rect">
            <a:avLst/>
          </a:prstGeom>
        </p:spPr>
      </p:pic>
      <p:sp>
        <p:nvSpPr>
          <p:cNvPr id="21" name="Rectangle 20">
            <a:extLst>
              <a:ext uri="{FF2B5EF4-FFF2-40B4-BE49-F238E27FC236}">
                <a16:creationId xmlns:a16="http://schemas.microsoft.com/office/drawing/2014/main" id="{72E33B23-5BA7-4B34-E325-DF60E4D03F68}"/>
              </a:ext>
            </a:extLst>
          </p:cNvPr>
          <p:cNvSpPr/>
          <p:nvPr/>
        </p:nvSpPr>
        <p:spPr>
          <a:xfrm>
            <a:off x="1303361" y="9962866"/>
            <a:ext cx="1216539" cy="138499"/>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AFF2A117-E10A-02E7-88F9-9B8EA354FD80}"/>
              </a:ext>
            </a:extLst>
          </p:cNvPr>
          <p:cNvPicPr>
            <a:picLocks noChangeAspect="1"/>
          </p:cNvPicPr>
          <p:nvPr/>
        </p:nvPicPr>
        <p:blipFill>
          <a:blip r:embed="rId4"/>
          <a:stretch>
            <a:fillRect/>
          </a:stretch>
        </p:blipFill>
        <p:spPr>
          <a:xfrm>
            <a:off x="2698750" y="548417"/>
            <a:ext cx="4494726" cy="3034224"/>
          </a:xfrm>
          <a:prstGeom prst="rect">
            <a:avLst/>
          </a:prstGeom>
        </p:spPr>
      </p:pic>
      <p:grpSp>
        <p:nvGrpSpPr>
          <p:cNvPr id="82" name="Google Shape;82;p14"/>
          <p:cNvGrpSpPr/>
          <p:nvPr/>
        </p:nvGrpSpPr>
        <p:grpSpPr>
          <a:xfrm>
            <a:off x="360800" y="310300"/>
            <a:ext cx="6840600" cy="86575"/>
            <a:chOff x="360800" y="310300"/>
            <a:chExt cx="6840600" cy="86575"/>
          </a:xfrm>
        </p:grpSpPr>
        <p:cxnSp>
          <p:nvCxnSpPr>
            <p:cNvPr id="83" name="Google Shape;83;p14"/>
            <p:cNvCxnSpPr/>
            <p:nvPr/>
          </p:nvCxnSpPr>
          <p:spPr>
            <a:xfrm>
              <a:off x="360800" y="310300"/>
              <a:ext cx="6840600" cy="0"/>
            </a:xfrm>
            <a:prstGeom prst="straightConnector1">
              <a:avLst/>
            </a:prstGeom>
            <a:noFill/>
            <a:ln w="38100" cap="flat" cmpd="sng">
              <a:solidFill>
                <a:srgbClr val="3C3C3B"/>
              </a:solidFill>
              <a:prstDash val="solid"/>
              <a:round/>
              <a:headEnd type="none" w="med" len="med"/>
              <a:tailEnd type="none" w="med" len="med"/>
            </a:ln>
          </p:spPr>
        </p:cxnSp>
        <p:cxnSp>
          <p:nvCxnSpPr>
            <p:cNvPr id="84" name="Google Shape;84;p14"/>
            <p:cNvCxnSpPr/>
            <p:nvPr/>
          </p:nvCxnSpPr>
          <p:spPr>
            <a:xfrm>
              <a:off x="360800" y="396875"/>
              <a:ext cx="6840600" cy="0"/>
            </a:xfrm>
            <a:prstGeom prst="straightConnector1">
              <a:avLst/>
            </a:prstGeom>
            <a:noFill/>
            <a:ln w="19050" cap="flat" cmpd="sng">
              <a:solidFill>
                <a:srgbClr val="3C3C3B"/>
              </a:solidFill>
              <a:prstDash val="solid"/>
              <a:round/>
              <a:headEnd type="none" w="med" len="med"/>
              <a:tailEnd type="none" w="med" len="med"/>
            </a:ln>
          </p:spPr>
        </p:cxnSp>
      </p:grpSp>
      <p:cxnSp>
        <p:nvCxnSpPr>
          <p:cNvPr id="85" name="Google Shape;85;p14"/>
          <p:cNvCxnSpPr/>
          <p:nvPr/>
        </p:nvCxnSpPr>
        <p:spPr>
          <a:xfrm>
            <a:off x="360800" y="10333168"/>
            <a:ext cx="6840600" cy="0"/>
          </a:xfrm>
          <a:prstGeom prst="straightConnector1">
            <a:avLst/>
          </a:prstGeom>
          <a:noFill/>
          <a:ln w="28575" cap="flat" cmpd="sng">
            <a:solidFill>
              <a:schemeClr val="dk2"/>
            </a:solidFill>
            <a:prstDash val="solid"/>
            <a:round/>
            <a:headEnd type="none" w="med" len="med"/>
            <a:tailEnd type="none" w="med" len="med"/>
          </a:ln>
        </p:spPr>
      </p:cxnSp>
      <p:sp>
        <p:nvSpPr>
          <p:cNvPr id="86" name="Google Shape;86;p14"/>
          <p:cNvSpPr txBox="1"/>
          <p:nvPr/>
        </p:nvSpPr>
        <p:spPr>
          <a:xfrm>
            <a:off x="351949" y="431762"/>
            <a:ext cx="2159100" cy="1107996"/>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100"/>
              <a:buFont typeface="Arial"/>
              <a:buNone/>
            </a:pPr>
            <a:r>
              <a:rPr lang="en-GB" sz="3600" dirty="0">
                <a:solidFill>
                  <a:srgbClr val="3C3C3B"/>
                </a:solidFill>
                <a:latin typeface="Limelight"/>
                <a:ea typeface="Limelight"/>
                <a:cs typeface="Limelight"/>
                <a:sym typeface="Limelight"/>
              </a:rPr>
              <a:t>School Grants</a:t>
            </a:r>
            <a:endParaRPr sz="3600" dirty="0">
              <a:solidFill>
                <a:srgbClr val="3C3C3B"/>
              </a:solidFill>
              <a:latin typeface="Limelight"/>
              <a:ea typeface="Limelight"/>
              <a:cs typeface="Limelight"/>
              <a:sym typeface="Limelight"/>
            </a:endParaRPr>
          </a:p>
        </p:txBody>
      </p:sp>
      <p:sp>
        <p:nvSpPr>
          <p:cNvPr id="87" name="Google Shape;87;p14"/>
          <p:cNvSpPr txBox="1"/>
          <p:nvPr/>
        </p:nvSpPr>
        <p:spPr>
          <a:xfrm>
            <a:off x="360800" y="1509345"/>
            <a:ext cx="2167950" cy="4062651"/>
          </a:xfrm>
          <a:prstGeom prst="rect">
            <a:avLst/>
          </a:prstGeom>
          <a:noFill/>
          <a:ln>
            <a:noFill/>
          </a:ln>
        </p:spPr>
        <p:txBody>
          <a:bodyPr spcFirstLastPara="1" wrap="square" lIns="0" tIns="0" rIns="0" bIns="0" anchor="t" anchorCtr="0">
            <a:spAutoFit/>
          </a:bodyPr>
          <a:lstStyle/>
          <a:p>
            <a:pPr marL="0" lvl="0" indent="0" algn="just" rtl="0">
              <a:spcBef>
                <a:spcPts val="0"/>
              </a:spcBef>
              <a:spcAft>
                <a:spcPts val="0"/>
              </a:spcAft>
              <a:buNone/>
            </a:pPr>
            <a:r>
              <a:rPr lang="en-GB" sz="1200" b="1" dirty="0">
                <a:solidFill>
                  <a:schemeClr val="tx1">
                    <a:lumMod val="85000"/>
                    <a:lumOff val="15000"/>
                  </a:schemeClr>
                </a:solidFill>
                <a:latin typeface="Alegreya"/>
                <a:ea typeface="Alegreya"/>
                <a:cs typeface="Alegreya"/>
                <a:sym typeface="Alegreya"/>
              </a:rPr>
              <a:t>Primary School Active Travel Grants 2026/27:</a:t>
            </a:r>
          </a:p>
          <a:p>
            <a:pPr marL="0" lvl="0" indent="0" algn="just" rtl="0">
              <a:spcBef>
                <a:spcPts val="0"/>
              </a:spcBef>
              <a:spcAft>
                <a:spcPts val="0"/>
              </a:spcAft>
              <a:buNone/>
            </a:pPr>
            <a:r>
              <a:rPr lang="en-GB" sz="1200" dirty="0">
                <a:solidFill>
                  <a:schemeClr val="tx1">
                    <a:lumMod val="85000"/>
                    <a:lumOff val="15000"/>
                  </a:schemeClr>
                </a:solidFill>
                <a:latin typeface="Alegreya"/>
                <a:ea typeface="Alegreya"/>
                <a:cs typeface="Alegreya"/>
                <a:sym typeface="Alegreya"/>
              </a:rPr>
              <a:t>Help enable more active and sustainable travel to your school by applying for an Active Travel Grant. Schools can apply for up to £1,000 to fund anything that encourages active and sustainable travel. This could include:</a:t>
            </a:r>
          </a:p>
          <a:p>
            <a:pPr marL="171450" lvl="0" indent="-171450" algn="just" rtl="0">
              <a:spcBef>
                <a:spcPts val="0"/>
              </a:spcBef>
              <a:spcAft>
                <a:spcPts val="0"/>
              </a:spcAft>
              <a:buFont typeface="Arial" panose="020B0604020202020204" pitchFamily="34" charset="0"/>
              <a:buChar char="•"/>
            </a:pPr>
            <a:r>
              <a:rPr lang="en-GB" sz="1200" dirty="0">
                <a:solidFill>
                  <a:schemeClr val="tx1">
                    <a:lumMod val="85000"/>
                    <a:lumOff val="15000"/>
                  </a:schemeClr>
                </a:solidFill>
                <a:latin typeface="Alegreya"/>
                <a:ea typeface="Alegreya"/>
                <a:cs typeface="Alegreya"/>
                <a:sym typeface="Alegreya"/>
              </a:rPr>
              <a:t>Bicycle repair workshops or maintenance equipment.</a:t>
            </a:r>
          </a:p>
          <a:p>
            <a:pPr marL="171450" lvl="0" indent="-171450" algn="just" rtl="0">
              <a:spcBef>
                <a:spcPts val="0"/>
              </a:spcBef>
              <a:spcAft>
                <a:spcPts val="0"/>
              </a:spcAft>
              <a:buFont typeface="Arial" panose="020B0604020202020204" pitchFamily="34" charset="0"/>
              <a:buChar char="•"/>
            </a:pPr>
            <a:r>
              <a:rPr lang="en-GB" sz="1200" dirty="0">
                <a:solidFill>
                  <a:schemeClr val="tx1">
                    <a:lumMod val="85000"/>
                    <a:lumOff val="15000"/>
                  </a:schemeClr>
                </a:solidFill>
                <a:latin typeface="Alegreya"/>
                <a:ea typeface="Alegreya"/>
                <a:cs typeface="Alegreya"/>
                <a:sym typeface="Alegreya"/>
              </a:rPr>
              <a:t>Equipment for a walking bus.</a:t>
            </a:r>
          </a:p>
          <a:p>
            <a:pPr marL="171450" lvl="0" indent="-171450" algn="just">
              <a:buFont typeface="Arial" panose="020B0604020202020204" pitchFamily="34" charset="0"/>
              <a:buChar char="•"/>
            </a:pPr>
            <a:r>
              <a:rPr lang="en-GB" sz="1200" dirty="0">
                <a:solidFill>
                  <a:schemeClr val="tx1">
                    <a:lumMod val="85000"/>
                    <a:lumOff val="15000"/>
                  </a:schemeClr>
                </a:solidFill>
                <a:latin typeface="Alegreya" panose="020B0604020202020204" charset="0"/>
                <a:cs typeface="Aldhabi" panose="020F0502020204030204" pitchFamily="2" charset="-78"/>
              </a:rPr>
              <a:t>Walking, cycling or scooting challenges and reward schemes such as the </a:t>
            </a:r>
            <a:r>
              <a:rPr lang="en-GB" sz="1200" dirty="0">
                <a:solidFill>
                  <a:schemeClr val="tx1">
                    <a:lumMod val="85000"/>
                    <a:lumOff val="15000"/>
                  </a:schemeClr>
                </a:solidFill>
                <a:latin typeface="Alegreya" panose="020B0604020202020204" charset="0"/>
                <a:cs typeface="Aldhabi" panose="020F0502020204030204" pitchFamily="2" charset="-78"/>
                <a:hlinkClick r:id="rId5">
                  <a:extLst>
                    <a:ext uri="{A12FA001-AC4F-418D-AE19-62706E023703}">
                      <ahyp:hlinkClr xmlns:ahyp="http://schemas.microsoft.com/office/drawing/2018/hyperlinkcolor" val="tx"/>
                    </a:ext>
                  </a:extLst>
                </a:hlinkClick>
              </a:rPr>
              <a:t>Wow Travel Tracker </a:t>
            </a:r>
            <a:endParaRPr lang="en-GB" sz="1200" dirty="0">
              <a:solidFill>
                <a:schemeClr val="tx1">
                  <a:lumMod val="85000"/>
                  <a:lumOff val="15000"/>
                </a:schemeClr>
              </a:solidFill>
              <a:latin typeface="Alegreya" panose="020B0604020202020204" charset="0"/>
              <a:cs typeface="Aldhabi" panose="020F0502020204030204" pitchFamily="2" charset="-78"/>
            </a:endParaRPr>
          </a:p>
          <a:p>
            <a:pPr marL="171450" lvl="0" indent="-171450" algn="just">
              <a:buFont typeface="Arial" panose="020B0604020202020204" pitchFamily="34" charset="0"/>
              <a:buChar char="•"/>
            </a:pPr>
            <a:r>
              <a:rPr lang="en-GB" sz="1200" dirty="0">
                <a:solidFill>
                  <a:schemeClr val="tx1">
                    <a:lumMod val="85000"/>
                    <a:lumOff val="15000"/>
                  </a:schemeClr>
                </a:solidFill>
                <a:latin typeface="Alegreya" panose="020B0604020202020204" charset="0"/>
                <a:ea typeface="Alegreya"/>
                <a:cs typeface="Aldhabi" panose="020F0502020204030204" pitchFamily="2" charset="-78"/>
                <a:sym typeface="Alegreya"/>
              </a:rPr>
              <a:t>Bikes and Scooters</a:t>
            </a:r>
          </a:p>
          <a:p>
            <a:pPr marL="0" lvl="0" indent="0" algn="just" rtl="0">
              <a:spcBef>
                <a:spcPts val="0"/>
              </a:spcBef>
              <a:spcAft>
                <a:spcPts val="0"/>
              </a:spcAft>
              <a:buNone/>
            </a:pPr>
            <a:r>
              <a:rPr lang="en-GB" sz="1200" dirty="0">
                <a:solidFill>
                  <a:schemeClr val="tx1">
                    <a:lumMod val="85000"/>
                    <a:lumOff val="15000"/>
                  </a:schemeClr>
                </a:solidFill>
                <a:latin typeface="Alegreya"/>
                <a:ea typeface="Alegreya"/>
                <a:cs typeface="Alegreya"/>
                <a:sym typeface="Alegreya"/>
              </a:rPr>
              <a:t>Applications open on Monday </a:t>
            </a:r>
            <a:r>
              <a:rPr lang="en-GB" sz="1200" b="1" dirty="0">
                <a:solidFill>
                  <a:schemeClr val="tx1">
                    <a:lumMod val="85000"/>
                    <a:lumOff val="15000"/>
                  </a:schemeClr>
                </a:solidFill>
                <a:latin typeface="Alegreya"/>
                <a:ea typeface="Alegreya"/>
                <a:cs typeface="Alegreya"/>
                <a:sym typeface="Alegreya"/>
              </a:rPr>
              <a:t>14th September 2026</a:t>
            </a:r>
            <a:r>
              <a:rPr lang="en-GB" sz="1200" dirty="0">
                <a:solidFill>
                  <a:schemeClr val="tx1">
                    <a:lumMod val="85000"/>
                    <a:lumOff val="15000"/>
                  </a:schemeClr>
                </a:solidFill>
                <a:latin typeface="Alegreya"/>
                <a:ea typeface="Alegreya"/>
                <a:cs typeface="Alegreya"/>
                <a:sym typeface="Alegreya"/>
              </a:rPr>
              <a:t> and close on </a:t>
            </a:r>
            <a:r>
              <a:rPr lang="en-GB" sz="1200" b="1" dirty="0">
                <a:solidFill>
                  <a:schemeClr val="tx1">
                    <a:lumMod val="85000"/>
                    <a:lumOff val="15000"/>
                  </a:schemeClr>
                </a:solidFill>
                <a:latin typeface="Alegreya"/>
                <a:ea typeface="Alegreya"/>
                <a:cs typeface="Alegreya"/>
                <a:sym typeface="Alegreya"/>
              </a:rPr>
              <a:t>Friday 30th October 2026.</a:t>
            </a:r>
          </a:p>
          <a:p>
            <a:pPr marL="0" lvl="0" indent="0" algn="just" rtl="0">
              <a:spcBef>
                <a:spcPts val="0"/>
              </a:spcBef>
              <a:spcAft>
                <a:spcPts val="0"/>
              </a:spcAft>
              <a:buNone/>
            </a:pPr>
            <a:r>
              <a:rPr lang="en-GB" sz="1200" dirty="0">
                <a:solidFill>
                  <a:schemeClr val="tx1">
                    <a:lumMod val="85000"/>
                    <a:lumOff val="15000"/>
                  </a:schemeClr>
                </a:solidFill>
                <a:latin typeface="Alegreya"/>
                <a:ea typeface="Alegreya"/>
                <a:cs typeface="Alegreya"/>
                <a:sym typeface="Alegreya"/>
              </a:rPr>
              <a:t>Visit the </a:t>
            </a:r>
            <a:r>
              <a:rPr lang="en-GB" sz="1200" dirty="0">
                <a:solidFill>
                  <a:srgbClr val="0097A7"/>
                </a:solidFill>
                <a:latin typeface="Alegreya"/>
                <a:ea typeface="Alegreya"/>
                <a:cs typeface="Alegreya"/>
                <a:sym typeface="Alegreya"/>
                <a:hlinkClick r:id="rId6">
                  <a:extLst>
                    <a:ext uri="{A12FA001-AC4F-418D-AE19-62706E023703}">
                      <ahyp:hlinkClr xmlns:ahyp="http://schemas.microsoft.com/office/drawing/2018/hyperlinkcolor" val="tx"/>
                    </a:ext>
                  </a:extLst>
                </a:hlinkClick>
              </a:rPr>
              <a:t>CHYM </a:t>
            </a:r>
            <a:r>
              <a:rPr lang="en-GB" sz="1200" dirty="0">
                <a:solidFill>
                  <a:schemeClr val="tx1">
                    <a:lumMod val="85000"/>
                    <a:lumOff val="15000"/>
                  </a:schemeClr>
                </a:solidFill>
                <a:latin typeface="Alegreya"/>
                <a:ea typeface="Alegreya"/>
                <a:cs typeface="Alegreya"/>
                <a:sym typeface="Alegreya"/>
                <a:hlinkClick r:id="rId6">
                  <a:extLst>
                    <a:ext uri="{A12FA001-AC4F-418D-AE19-62706E023703}">
                      <ahyp:hlinkClr xmlns:ahyp="http://schemas.microsoft.com/office/drawing/2018/hyperlinkcolor" val="tx"/>
                    </a:ext>
                  </a:extLst>
                </a:hlinkClick>
              </a:rPr>
              <a:t>website</a:t>
            </a:r>
            <a:r>
              <a:rPr lang="en-GB" sz="1200" dirty="0">
                <a:solidFill>
                  <a:schemeClr val="tx1">
                    <a:lumMod val="85000"/>
                    <a:lumOff val="15000"/>
                  </a:schemeClr>
                </a:solidFill>
                <a:latin typeface="Alegreya"/>
                <a:ea typeface="Alegreya"/>
                <a:cs typeface="Alegreya"/>
                <a:sym typeface="Alegreya"/>
              </a:rPr>
              <a:t> for more information and how to apply!</a:t>
            </a:r>
          </a:p>
        </p:txBody>
      </p:sp>
      <p:sp>
        <p:nvSpPr>
          <p:cNvPr id="88" name="Google Shape;88;p14"/>
          <p:cNvSpPr txBox="1"/>
          <p:nvPr/>
        </p:nvSpPr>
        <p:spPr>
          <a:xfrm>
            <a:off x="2700000" y="3669216"/>
            <a:ext cx="2176800" cy="1846659"/>
          </a:xfrm>
          <a:prstGeom prst="rect">
            <a:avLst/>
          </a:prstGeom>
          <a:noFill/>
          <a:ln>
            <a:noFill/>
          </a:ln>
        </p:spPr>
        <p:txBody>
          <a:bodyPr spcFirstLastPara="1" wrap="square" lIns="0" tIns="0" rIns="0" bIns="0" anchor="t" anchorCtr="0">
            <a:spAutoFit/>
          </a:bodyPr>
          <a:lstStyle/>
          <a:p>
            <a:pPr algn="just"/>
            <a:r>
              <a:rPr lang="en-GB" sz="2400" dirty="0">
                <a:solidFill>
                  <a:srgbClr val="3C3C3B"/>
                </a:solidFill>
                <a:latin typeface="Limelight"/>
                <a:ea typeface="Limelight"/>
                <a:cs typeface="Limelight"/>
                <a:sym typeface="Limelight"/>
              </a:rPr>
              <a:t>Better Points</a:t>
            </a:r>
          </a:p>
          <a:p>
            <a:pPr algn="just"/>
            <a:r>
              <a:rPr lang="en-GB" sz="1200" dirty="0">
                <a:solidFill>
                  <a:srgbClr val="3C3C3B"/>
                </a:solidFill>
                <a:latin typeface="Alegreya"/>
                <a:ea typeface="Alegreya"/>
                <a:cs typeface="Alegreya"/>
                <a:sym typeface="Alegreya"/>
              </a:rPr>
              <a:t>Schools, staff, parents and pupils can continue to get involved with BetterPoints, our rewards-based app that encourages sustainable travel choices.</a:t>
            </a:r>
          </a:p>
          <a:p>
            <a:pPr algn="just"/>
            <a:r>
              <a:rPr lang="en-GB" sz="1200" dirty="0">
                <a:solidFill>
                  <a:srgbClr val="3C3C3B"/>
                </a:solidFill>
                <a:latin typeface="Alegreya"/>
                <a:ea typeface="Alegreya"/>
                <a:cs typeface="Alegreya"/>
                <a:sym typeface="Alegreya"/>
              </a:rPr>
              <a:t>Participants can earn points and rewards by choosing active and sustainable modes of transport,</a:t>
            </a:r>
          </a:p>
        </p:txBody>
      </p:sp>
      <p:sp>
        <p:nvSpPr>
          <p:cNvPr id="89" name="Google Shape;89;p14"/>
          <p:cNvSpPr txBox="1"/>
          <p:nvPr/>
        </p:nvSpPr>
        <p:spPr>
          <a:xfrm>
            <a:off x="5048050" y="3721457"/>
            <a:ext cx="2176800" cy="1846659"/>
          </a:xfrm>
          <a:prstGeom prst="rect">
            <a:avLst/>
          </a:prstGeom>
          <a:noFill/>
          <a:ln>
            <a:noFill/>
          </a:ln>
        </p:spPr>
        <p:txBody>
          <a:bodyPr spcFirstLastPara="1" wrap="square" lIns="0" tIns="0" rIns="0" bIns="0" anchor="t" anchorCtr="0">
            <a:spAutoFit/>
          </a:bodyPr>
          <a:lstStyle/>
          <a:p>
            <a:pPr marL="0" lvl="0" indent="0" algn="just" rtl="0">
              <a:spcBef>
                <a:spcPts val="0"/>
              </a:spcBef>
              <a:spcAft>
                <a:spcPts val="0"/>
              </a:spcAft>
              <a:buNone/>
            </a:pPr>
            <a:r>
              <a:rPr lang="en-GB" sz="1200" dirty="0">
                <a:solidFill>
                  <a:srgbClr val="3C3C3B"/>
                </a:solidFill>
                <a:latin typeface="Alegreya"/>
                <a:ea typeface="Alegreya"/>
                <a:cs typeface="Alegreya"/>
                <a:sym typeface="Alegreya"/>
              </a:rPr>
              <a:t>including:</a:t>
            </a:r>
          </a:p>
          <a:p>
            <a:pPr marL="171450" lvl="0" indent="-171450" algn="just" rtl="0">
              <a:spcBef>
                <a:spcPts val="0"/>
              </a:spcBef>
              <a:spcAft>
                <a:spcPts val="0"/>
              </a:spcAft>
              <a:buFont typeface="Arial" panose="020B0604020202020204" pitchFamily="34" charset="0"/>
              <a:buChar char="•"/>
            </a:pPr>
            <a:r>
              <a:rPr lang="en-GB" sz="1200" dirty="0">
                <a:solidFill>
                  <a:srgbClr val="3C3C3B"/>
                </a:solidFill>
                <a:latin typeface="Alegreya"/>
                <a:ea typeface="Alegreya"/>
                <a:cs typeface="Alegreya"/>
                <a:sym typeface="Alegreya"/>
              </a:rPr>
              <a:t>Walking</a:t>
            </a:r>
          </a:p>
          <a:p>
            <a:pPr marL="171450" lvl="0" indent="-171450" algn="just" rtl="0">
              <a:spcBef>
                <a:spcPts val="0"/>
              </a:spcBef>
              <a:spcAft>
                <a:spcPts val="0"/>
              </a:spcAft>
              <a:buFont typeface="Arial" panose="020B0604020202020204" pitchFamily="34" charset="0"/>
              <a:buChar char="•"/>
            </a:pPr>
            <a:r>
              <a:rPr lang="en-GB" sz="1200" dirty="0">
                <a:solidFill>
                  <a:srgbClr val="3C3C3B"/>
                </a:solidFill>
                <a:latin typeface="Alegreya"/>
                <a:ea typeface="Alegreya"/>
                <a:cs typeface="Alegreya"/>
                <a:sym typeface="Alegreya"/>
              </a:rPr>
              <a:t>Cycling</a:t>
            </a:r>
          </a:p>
          <a:p>
            <a:pPr marL="171450" lvl="0" indent="-171450" algn="just" rtl="0">
              <a:spcBef>
                <a:spcPts val="0"/>
              </a:spcBef>
              <a:spcAft>
                <a:spcPts val="0"/>
              </a:spcAft>
              <a:buFont typeface="Arial" panose="020B0604020202020204" pitchFamily="34" charset="0"/>
              <a:buChar char="•"/>
            </a:pPr>
            <a:r>
              <a:rPr lang="en-GB" sz="1200" dirty="0">
                <a:solidFill>
                  <a:srgbClr val="3C3C3B"/>
                </a:solidFill>
                <a:latin typeface="Alegreya"/>
                <a:ea typeface="Alegreya"/>
                <a:cs typeface="Alegreya"/>
                <a:sym typeface="Alegreya"/>
              </a:rPr>
              <a:t>Scooting</a:t>
            </a:r>
          </a:p>
          <a:p>
            <a:pPr marL="171450" lvl="0" indent="-171450" algn="just" rtl="0">
              <a:spcBef>
                <a:spcPts val="0"/>
              </a:spcBef>
              <a:spcAft>
                <a:spcPts val="0"/>
              </a:spcAft>
              <a:buFont typeface="Arial" panose="020B0604020202020204" pitchFamily="34" charset="0"/>
              <a:buChar char="•"/>
            </a:pPr>
            <a:r>
              <a:rPr lang="en-GB" sz="1200" dirty="0">
                <a:solidFill>
                  <a:srgbClr val="3C3C3B"/>
                </a:solidFill>
                <a:latin typeface="Alegreya"/>
                <a:ea typeface="Alegreya"/>
                <a:cs typeface="Alegreya"/>
                <a:sym typeface="Alegreya"/>
              </a:rPr>
              <a:t>Public transport</a:t>
            </a:r>
          </a:p>
          <a:p>
            <a:pPr marL="0" lvl="0" indent="0" algn="just" rtl="0">
              <a:spcBef>
                <a:spcPts val="0"/>
              </a:spcBef>
              <a:spcAft>
                <a:spcPts val="0"/>
              </a:spcAft>
              <a:buNone/>
            </a:pPr>
            <a:endParaRPr lang="en-GB" sz="1200" dirty="0">
              <a:solidFill>
                <a:srgbClr val="3C3C3B"/>
              </a:solidFill>
              <a:latin typeface="Alegreya"/>
              <a:ea typeface="Alegreya"/>
              <a:cs typeface="Alegreya"/>
              <a:sym typeface="Alegreya"/>
            </a:endParaRPr>
          </a:p>
          <a:p>
            <a:pPr marL="0" lvl="0" indent="0" algn="just" rtl="0">
              <a:spcBef>
                <a:spcPts val="0"/>
              </a:spcBef>
              <a:spcAft>
                <a:spcPts val="0"/>
              </a:spcAft>
              <a:buNone/>
            </a:pPr>
            <a:r>
              <a:rPr lang="en-GB" sz="1200" dirty="0">
                <a:solidFill>
                  <a:srgbClr val="3C3C3B"/>
                </a:solidFill>
                <a:latin typeface="Alegreya"/>
                <a:ea typeface="Alegreya"/>
                <a:cs typeface="Alegreya"/>
                <a:sym typeface="Alegreya"/>
              </a:rPr>
              <a:t>We would be grateful if schools could help promote BetterPoints through newsletters, websites and social media channels.</a:t>
            </a:r>
          </a:p>
        </p:txBody>
      </p:sp>
      <p:cxnSp>
        <p:nvCxnSpPr>
          <p:cNvPr id="95" name="Google Shape;95;p14"/>
          <p:cNvCxnSpPr/>
          <p:nvPr/>
        </p:nvCxnSpPr>
        <p:spPr>
          <a:xfrm>
            <a:off x="351949" y="5693357"/>
            <a:ext cx="6840600" cy="0"/>
          </a:xfrm>
          <a:prstGeom prst="straightConnector1">
            <a:avLst/>
          </a:prstGeom>
          <a:noFill/>
          <a:ln w="19050" cap="flat" cmpd="sng">
            <a:solidFill>
              <a:srgbClr val="3C3C3B"/>
            </a:solidFill>
            <a:prstDash val="solid"/>
            <a:round/>
            <a:headEnd type="none" w="med" len="med"/>
            <a:tailEnd type="none" w="med" len="med"/>
          </a:ln>
        </p:spPr>
      </p:cxnSp>
      <p:sp>
        <p:nvSpPr>
          <p:cNvPr id="96" name="Google Shape;96;p14"/>
          <p:cNvSpPr txBox="1"/>
          <p:nvPr/>
        </p:nvSpPr>
        <p:spPr>
          <a:xfrm>
            <a:off x="351949" y="5795718"/>
            <a:ext cx="3742379" cy="52322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None/>
            </a:pPr>
            <a:r>
              <a:rPr lang="en-GB" sz="3400" dirty="0">
                <a:solidFill>
                  <a:srgbClr val="3C3C3B"/>
                </a:solidFill>
                <a:latin typeface="Limelight"/>
                <a:ea typeface="Limelight"/>
                <a:cs typeface="Limelight"/>
                <a:sym typeface="Limelight"/>
              </a:rPr>
              <a:t>Set, Pedal – Go!</a:t>
            </a:r>
            <a:endParaRPr sz="3400" dirty="0">
              <a:solidFill>
                <a:srgbClr val="3C3C3B"/>
              </a:solidFill>
              <a:latin typeface="Limelight"/>
              <a:ea typeface="Limelight"/>
              <a:cs typeface="Limelight"/>
              <a:sym typeface="Limelight"/>
            </a:endParaRPr>
          </a:p>
        </p:txBody>
      </p:sp>
      <p:sp>
        <p:nvSpPr>
          <p:cNvPr id="97" name="Google Shape;97;p14"/>
          <p:cNvSpPr txBox="1"/>
          <p:nvPr/>
        </p:nvSpPr>
        <p:spPr>
          <a:xfrm>
            <a:off x="2700000" y="6318938"/>
            <a:ext cx="2176800" cy="3862596"/>
          </a:xfrm>
          <a:prstGeom prst="rect">
            <a:avLst/>
          </a:prstGeom>
          <a:noFill/>
          <a:ln>
            <a:noFill/>
          </a:ln>
        </p:spPr>
        <p:txBody>
          <a:bodyPr spcFirstLastPara="1" wrap="square" lIns="0" tIns="0" rIns="0" bIns="0" anchor="t" anchorCtr="0">
            <a:spAutoFit/>
          </a:bodyPr>
          <a:lstStyle/>
          <a:p>
            <a:pPr lvl="0" algn="just">
              <a:buClr>
                <a:schemeClr val="dk1"/>
              </a:buClr>
              <a:buSzPts val="1100"/>
            </a:pPr>
            <a:r>
              <a:rPr lang="en-GB" sz="1100" dirty="0">
                <a:solidFill>
                  <a:srgbClr val="3C3C3B"/>
                </a:solidFill>
                <a:latin typeface="Alegreya"/>
                <a:ea typeface="Alegreya"/>
                <a:cs typeface="Alegreya"/>
                <a:sym typeface="Alegreya"/>
              </a:rPr>
              <a:t>Set, Pedal-Go! is a programme designed to help Year 5 and 6 pupils learn to ride a bike. Schools that take part receive bikes, free staff training, bike maintenance support, and guidance on setting up a bike library. This allows pupils to borrow bikes and continue developing their skills outside of school. The programme promotes physical activity, improves mental wellbeing, builds confidence and independence, and encourages healthy and sustainable travel habits. Active Together are also seeking donations of unwanted bikes to refurbish and redistribute through the scheme, with schools able to volunteer as community drop-off points. </a:t>
            </a:r>
            <a:r>
              <a:rPr lang="en-GB" sz="1050" dirty="0">
                <a:solidFill>
                  <a:srgbClr val="3C3C3B"/>
                </a:solidFill>
                <a:latin typeface="Alegreya"/>
                <a:ea typeface="Alegreya"/>
                <a:cs typeface="Alegreya"/>
                <a:sym typeface="Alegreya"/>
              </a:rPr>
              <a:t>Schools already involved have reported positive outcomes, including increased confidence, greater participation in cycling activities, and more opportunities </a:t>
            </a:r>
          </a:p>
        </p:txBody>
      </p:sp>
      <p:sp>
        <p:nvSpPr>
          <p:cNvPr id="98" name="Google Shape;98;p14"/>
          <p:cNvSpPr txBox="1"/>
          <p:nvPr/>
        </p:nvSpPr>
        <p:spPr>
          <a:xfrm>
            <a:off x="4986116" y="6705572"/>
            <a:ext cx="2176800" cy="3447098"/>
          </a:xfrm>
          <a:prstGeom prst="rect">
            <a:avLst/>
          </a:prstGeom>
          <a:noFill/>
          <a:ln>
            <a:noFill/>
          </a:ln>
        </p:spPr>
        <p:txBody>
          <a:bodyPr spcFirstLastPara="1" wrap="square" lIns="0" tIns="0" rIns="0" bIns="0" anchor="t" anchorCtr="0">
            <a:spAutoFit/>
          </a:bodyPr>
          <a:lstStyle/>
          <a:p>
            <a:pPr algn="just">
              <a:buClr>
                <a:schemeClr val="dk1"/>
              </a:buClr>
              <a:buSzPts val="1100"/>
            </a:pPr>
            <a:r>
              <a:rPr lang="en-GB" sz="2000" dirty="0">
                <a:solidFill>
                  <a:srgbClr val="3C3C3B"/>
                </a:solidFill>
                <a:latin typeface="Limelight"/>
                <a:ea typeface="Limelight"/>
                <a:cs typeface="Limelight"/>
                <a:sym typeface="Limelight"/>
              </a:rPr>
              <a:t>Park and Stride </a:t>
            </a:r>
            <a:r>
              <a:rPr lang="en-GB" sz="1200" dirty="0">
                <a:solidFill>
                  <a:srgbClr val="3C3C3B"/>
                </a:solidFill>
                <a:latin typeface="Alegreya"/>
                <a:ea typeface="Alegreya"/>
                <a:cs typeface="Alegreya"/>
                <a:sym typeface="Alegreya"/>
              </a:rPr>
              <a:t>Need to drive part of the journey?</a:t>
            </a:r>
          </a:p>
          <a:p>
            <a:pPr algn="just">
              <a:buClr>
                <a:schemeClr val="dk1"/>
              </a:buClr>
              <a:buSzPts val="1100"/>
            </a:pPr>
            <a:r>
              <a:rPr lang="en-GB" sz="1200" dirty="0">
                <a:solidFill>
                  <a:srgbClr val="3C3C3B"/>
                </a:solidFill>
                <a:latin typeface="Alegreya"/>
                <a:ea typeface="Alegreya"/>
                <a:cs typeface="Alegreya"/>
                <a:sym typeface="Alegreya"/>
              </a:rPr>
              <a:t> </a:t>
            </a:r>
          </a:p>
          <a:p>
            <a:pPr algn="just">
              <a:buClr>
                <a:schemeClr val="dk1"/>
              </a:buClr>
              <a:buSzPts val="1100"/>
            </a:pPr>
            <a:r>
              <a:rPr lang="en-GB" sz="1200" dirty="0">
                <a:solidFill>
                  <a:srgbClr val="3C3C3B"/>
                </a:solidFill>
                <a:latin typeface="Alegreya"/>
                <a:ea typeface="Alegreya"/>
                <a:cs typeface="Alegreya"/>
                <a:sym typeface="Alegreya"/>
              </a:rPr>
              <a:t>Park and Stride encourages families to park a short distance away from school and walk the final part of their trip. This simple change helps reduce congestion and improve safety around the school gates whilst allowing children to enjoy the benefits of an active journey. </a:t>
            </a:r>
          </a:p>
          <a:p>
            <a:pPr algn="just">
              <a:buClr>
                <a:schemeClr val="dk1"/>
              </a:buClr>
              <a:buSzPts val="1100"/>
            </a:pPr>
            <a:endParaRPr lang="en-GB" sz="1200" dirty="0">
              <a:solidFill>
                <a:srgbClr val="3C3C3B"/>
              </a:solidFill>
              <a:latin typeface="Alegreya"/>
              <a:ea typeface="Alegreya"/>
              <a:cs typeface="Alegreya"/>
              <a:sym typeface="Alegreya"/>
            </a:endParaRPr>
          </a:p>
          <a:p>
            <a:pPr algn="just">
              <a:buClr>
                <a:schemeClr val="dk1"/>
              </a:buClr>
              <a:buSzPts val="1100"/>
            </a:pPr>
            <a:r>
              <a:rPr lang="en-GB" sz="1200" dirty="0">
                <a:solidFill>
                  <a:srgbClr val="3C3C3B"/>
                </a:solidFill>
                <a:latin typeface="Alegreya"/>
                <a:ea typeface="Alegreya"/>
                <a:cs typeface="Alegreya"/>
                <a:sym typeface="Alegreya"/>
              </a:rPr>
              <a:t>If your school would like support exploring a Park and Stride scheme, please get in touch with the Choose How You Move team at choosehowyoumove@leics.gov.uk</a:t>
            </a:r>
          </a:p>
        </p:txBody>
      </p:sp>
      <p:sp>
        <p:nvSpPr>
          <p:cNvPr id="102" name="Google Shape;102;p14"/>
          <p:cNvSpPr txBox="1"/>
          <p:nvPr/>
        </p:nvSpPr>
        <p:spPr>
          <a:xfrm>
            <a:off x="1098645" y="9962866"/>
            <a:ext cx="1392960" cy="138499"/>
          </a:xfrm>
          <a:prstGeom prst="rect">
            <a:avLst/>
          </a:prstGeom>
          <a:noFill/>
          <a:ln>
            <a:noFill/>
          </a:ln>
        </p:spPr>
        <p:txBody>
          <a:bodyPr spcFirstLastPara="1" wrap="square" lIns="0" tIns="0" rIns="0" bIns="0" anchor="t" anchorCtr="0">
            <a:spAutoFit/>
          </a:bodyPr>
          <a:lstStyle/>
          <a:p>
            <a:pPr lvl="0" algn="r"/>
            <a:r>
              <a:rPr lang="en-GB" sz="900" b="1" dirty="0">
                <a:solidFill>
                  <a:schemeClr val="lt1"/>
                </a:solidFill>
                <a:latin typeface="Alegreya"/>
                <a:ea typeface="Alegreya"/>
                <a:cs typeface="Alegreya"/>
                <a:sym typeface="Alegreya"/>
              </a:rPr>
              <a:t>Active Travel in action!</a:t>
            </a:r>
            <a:endParaRPr sz="900" b="1" dirty="0">
              <a:solidFill>
                <a:schemeClr val="lt1"/>
              </a:solidFill>
              <a:latin typeface="Alegreya"/>
              <a:ea typeface="Alegreya"/>
              <a:cs typeface="Alegreya"/>
              <a:sym typeface="Alegreya"/>
            </a:endParaRPr>
          </a:p>
        </p:txBody>
      </p:sp>
      <p:grpSp>
        <p:nvGrpSpPr>
          <p:cNvPr id="10" name="Group 9">
            <a:extLst>
              <a:ext uri="{FF2B5EF4-FFF2-40B4-BE49-F238E27FC236}">
                <a16:creationId xmlns:a16="http://schemas.microsoft.com/office/drawing/2014/main" id="{B04FD7AB-0D23-34FE-7F7D-D01D99DBA1E9}"/>
              </a:ext>
            </a:extLst>
          </p:cNvPr>
          <p:cNvGrpSpPr/>
          <p:nvPr/>
        </p:nvGrpSpPr>
        <p:grpSpPr>
          <a:xfrm>
            <a:off x="5463474" y="3351691"/>
            <a:ext cx="1730001" cy="231000"/>
            <a:chOff x="789899" y="9938334"/>
            <a:chExt cx="1730001" cy="231000"/>
          </a:xfrm>
        </p:grpSpPr>
        <p:sp>
          <p:nvSpPr>
            <p:cNvPr id="11" name="Google Shape;101;p14">
              <a:extLst>
                <a:ext uri="{FF2B5EF4-FFF2-40B4-BE49-F238E27FC236}">
                  <a16:creationId xmlns:a16="http://schemas.microsoft.com/office/drawing/2014/main" id="{B45E9231-7281-61DB-17F5-1DFF5BAE7440}"/>
                </a:ext>
              </a:extLst>
            </p:cNvPr>
            <p:cNvSpPr/>
            <p:nvPr/>
          </p:nvSpPr>
          <p:spPr>
            <a:xfrm>
              <a:off x="903800" y="9938334"/>
              <a:ext cx="1616100" cy="231000"/>
            </a:xfrm>
            <a:prstGeom prst="rect">
              <a:avLst/>
            </a:prstGeom>
            <a:solidFill>
              <a:srgbClr val="00B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02;p14">
              <a:extLst>
                <a:ext uri="{FF2B5EF4-FFF2-40B4-BE49-F238E27FC236}">
                  <a16:creationId xmlns:a16="http://schemas.microsoft.com/office/drawing/2014/main" id="{08AD7216-1A51-DF3F-B817-2EE51980C499}"/>
                </a:ext>
              </a:extLst>
            </p:cNvPr>
            <p:cNvSpPr txBox="1"/>
            <p:nvPr/>
          </p:nvSpPr>
          <p:spPr>
            <a:xfrm>
              <a:off x="789899" y="9984584"/>
              <a:ext cx="1699442" cy="138499"/>
            </a:xfrm>
            <a:prstGeom prst="rect">
              <a:avLst/>
            </a:prstGeom>
            <a:noFill/>
            <a:ln>
              <a:noFill/>
            </a:ln>
          </p:spPr>
          <p:txBody>
            <a:bodyPr spcFirstLastPara="1" wrap="square" lIns="0" tIns="0" rIns="0" bIns="0" anchor="t" anchorCtr="0">
              <a:spAutoFit/>
            </a:bodyPr>
            <a:lstStyle/>
            <a:p>
              <a:pPr marL="0" lvl="0" indent="0" algn="r" rtl="0">
                <a:spcBef>
                  <a:spcPts val="0"/>
                </a:spcBef>
                <a:spcAft>
                  <a:spcPts val="0"/>
                </a:spcAft>
                <a:buNone/>
              </a:pPr>
              <a:r>
                <a:rPr lang="en-GB" sz="900" b="1" dirty="0">
                  <a:solidFill>
                    <a:schemeClr val="lt1"/>
                  </a:solidFill>
                  <a:latin typeface="Alegreya"/>
                  <a:ea typeface="Alegreya"/>
                  <a:cs typeface="Alegreya"/>
                  <a:sym typeface="Alegreya"/>
                </a:rPr>
                <a:t>Pupils enjoying a school-led Ride</a:t>
              </a:r>
            </a:p>
          </p:txBody>
        </p:sp>
      </p:grpSp>
      <p:sp>
        <p:nvSpPr>
          <p:cNvPr id="15" name="Oval 14">
            <a:extLst>
              <a:ext uri="{FF2B5EF4-FFF2-40B4-BE49-F238E27FC236}">
                <a16:creationId xmlns:a16="http://schemas.microsoft.com/office/drawing/2014/main" id="{3630829B-E5CA-C42A-3A5C-79F63A150982}"/>
              </a:ext>
            </a:extLst>
          </p:cNvPr>
          <p:cNvSpPr/>
          <p:nvPr/>
        </p:nvSpPr>
        <p:spPr>
          <a:xfrm>
            <a:off x="6313195" y="3755691"/>
            <a:ext cx="880280" cy="885145"/>
          </a:xfrm>
          <a:prstGeom prst="ellipse">
            <a:avLst/>
          </a:prstGeom>
          <a:solidFill>
            <a:srgbClr val="00B050"/>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2"/>
                </a:solidFill>
                <a:latin typeface="Alegreya" panose="020B0604020202020204" charset="0"/>
                <a:hlinkClick r:id="rId7">
                  <a:extLst>
                    <a:ext uri="{A12FA001-AC4F-418D-AE19-62706E023703}">
                      <ahyp:hlinkClr xmlns:ahyp="http://schemas.microsoft.com/office/drawing/2018/hyperlinkcolor" val="tx"/>
                    </a:ext>
                  </a:extLst>
                </a:hlinkClick>
              </a:rPr>
              <a:t>Sign up here!</a:t>
            </a:r>
            <a:endParaRPr lang="en-GB" dirty="0">
              <a:solidFill>
                <a:schemeClr val="tx2"/>
              </a:solidFill>
              <a:latin typeface="Alegreya" panose="020B0604020202020204" charset="0"/>
            </a:endParaRPr>
          </a:p>
        </p:txBody>
      </p:sp>
      <p:sp>
        <p:nvSpPr>
          <p:cNvPr id="5" name="TextBox 4">
            <a:extLst>
              <a:ext uri="{FF2B5EF4-FFF2-40B4-BE49-F238E27FC236}">
                <a16:creationId xmlns:a16="http://schemas.microsoft.com/office/drawing/2014/main" id="{C445191A-60A0-B5B6-D6A3-4BB4D1814DDC}"/>
              </a:ext>
            </a:extLst>
          </p:cNvPr>
          <p:cNvSpPr txBox="1"/>
          <p:nvPr/>
        </p:nvSpPr>
        <p:spPr>
          <a:xfrm>
            <a:off x="4986116" y="6318938"/>
            <a:ext cx="2176800" cy="415498"/>
          </a:xfrm>
          <a:prstGeom prst="rect">
            <a:avLst/>
          </a:prstGeom>
          <a:noFill/>
        </p:spPr>
        <p:txBody>
          <a:bodyPr wrap="square">
            <a:spAutoFit/>
          </a:bodyPr>
          <a:lstStyle/>
          <a:p>
            <a:pPr lvl="0" algn="just">
              <a:buClr>
                <a:schemeClr val="dk1"/>
              </a:buClr>
              <a:buSzPts val="1100"/>
            </a:pPr>
            <a:r>
              <a:rPr lang="en-GB" sz="1050" dirty="0">
                <a:solidFill>
                  <a:srgbClr val="3C3C3B"/>
                </a:solidFill>
                <a:latin typeface="Alegreya"/>
                <a:ea typeface="Alegreya"/>
                <a:cs typeface="Alegreya"/>
                <a:sym typeface="Alegreya"/>
              </a:rPr>
              <a:t>for pupils to travel actively.</a:t>
            </a:r>
          </a:p>
          <a:p>
            <a:pPr lvl="0" algn="just">
              <a:buClr>
                <a:schemeClr val="dk1"/>
              </a:buClr>
              <a:buSzPts val="1100"/>
            </a:pPr>
            <a:r>
              <a:rPr lang="en-GB" sz="1050" dirty="0">
                <a:solidFill>
                  <a:srgbClr val="3C3C3B"/>
                </a:solidFill>
                <a:latin typeface="Alegreya"/>
                <a:ea typeface="Alegreya"/>
                <a:cs typeface="Alegreya"/>
                <a:sym typeface="Alegreya"/>
              </a:rPr>
              <a:t>Click </a:t>
            </a:r>
            <a:r>
              <a:rPr lang="en-GB" sz="1050" dirty="0">
                <a:solidFill>
                  <a:srgbClr val="3C3C3B"/>
                </a:solidFill>
                <a:latin typeface="Alegreya"/>
                <a:ea typeface="Alegreya"/>
                <a:cs typeface="Alegreya"/>
                <a:sym typeface="Alegreya"/>
                <a:hlinkClick r:id="rId8"/>
              </a:rPr>
              <a:t>here</a:t>
            </a:r>
            <a:r>
              <a:rPr lang="en-GB" sz="1050" dirty="0">
                <a:solidFill>
                  <a:srgbClr val="3C3C3B"/>
                </a:solidFill>
                <a:latin typeface="Alegreya"/>
                <a:ea typeface="Alegreya"/>
                <a:cs typeface="Alegreya"/>
                <a:sym typeface="Alegreya"/>
              </a:rPr>
              <a:t> to get involved!</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1966</TotalTime>
  <Words>841</Words>
  <Application>Microsoft Office PowerPoint</Application>
  <PresentationFormat>Custom</PresentationFormat>
  <Paragraphs>62</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Limelight</vt:lpstr>
      <vt:lpstr>Alegreya</vt:lpstr>
      <vt:lpstr>Abril Fatface</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Lucy Tolley</dc:creator>
  <cp:lastModifiedBy>Bethany Wiseman</cp:lastModifiedBy>
  <cp:revision>3</cp:revision>
  <dcterms:modified xsi:type="dcterms:W3CDTF">2026-09-14T14:44:54Z</dcterms:modified>
</cp:coreProperties>
</file>